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8"/>
  </p:notesMasterIdLst>
  <p:handoutMasterIdLst>
    <p:handoutMasterId r:id="rId9"/>
  </p:handoutMasterIdLst>
  <p:sldIdLst>
    <p:sldId id="258" r:id="rId2"/>
    <p:sldId id="257" r:id="rId3"/>
    <p:sldId id="304" r:id="rId4"/>
    <p:sldId id="302" r:id="rId5"/>
    <p:sldId id="303" r:id="rId6"/>
    <p:sldId id="299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9"/>
    <p:restoredTop sz="92845"/>
  </p:normalViewPr>
  <p:slideViewPr>
    <p:cSldViewPr snapToGrid="0" snapToObjects="1">
      <p:cViewPr varScale="1">
        <p:scale>
          <a:sx n="94" d="100"/>
          <a:sy n="94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E7AC90-BB9D-41DB-A7BA-A33CBFC04D8B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96D74-2743-4822-BF70-84DFCC012E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AFB9FC-4A0B-4449-938C-3E37789D29BA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29C740-B8C5-4057-B95C-34CB646E37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Welcome to Take 10 with 4-H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Take 10 with 4-H was created as an idea sharing and learning opportunity for 4-H volunteers at the recommendation of the Volunteer Development Workgroup which is made up of 4-H agents from each District in NM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Todays topic is </a:t>
            </a:r>
            <a:r>
              <a:rPr lang="en-US" altLang="en-US" dirty="0" err="1"/>
              <a:t>Communiocation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16D76-3897-4C90-B64F-30FAB7F2E6F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9C740-B8C5-4057-B95C-34CB646E372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39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9C740-B8C5-4057-B95C-34CB646E372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3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2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276866"/>
            <a:ext cx="10515600" cy="433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4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lumns of conten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6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8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5433" y="7524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57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2FDBEC-EF4E-4C1D-84FE-8B4930937A1A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8D17FD9-14CE-44CC-8611-90B4B549F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1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78330F0-9898-C74C-9AAB-E58460ECE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1B8528-DCA3-AC4D-BEC3-CADE37FAB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571B731-865B-D144-8E1F-5865AB7AF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5827-CBFB-F84B-80C1-5E06E5A09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03599"/>
      </p:ext>
    </p:extLst>
  </p:cSld>
  <p:clrMapOvr>
    <a:masterClrMapping/>
  </p:clrMapOvr>
  <p:transition advClick="0"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054725"/>
            <a:ext cx="12192000" cy="803275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ox 21"/>
          <p:cNvSpPr txBox="1"/>
          <p:nvPr userDrawn="1"/>
        </p:nvSpPr>
        <p:spPr>
          <a:xfrm>
            <a:off x="677863" y="6124575"/>
            <a:ext cx="1979612" cy="5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BE BOLD. </a:t>
            </a:r>
            <a:r>
              <a:rPr lang="en-US" sz="1000" dirty="0">
                <a:solidFill>
                  <a:srgbClr val="FFFFFF"/>
                </a:solidFill>
                <a:ea typeface="Calibri" charset="0"/>
                <a:cs typeface="Calibri" charset="0"/>
              </a:rPr>
              <a:t>Shape the Future.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New Mexico State University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rgbClr val="FFFFFF"/>
                </a:solidFill>
                <a:ea typeface="Calibri" charset="0"/>
                <a:cs typeface="Calibri" charset="0"/>
              </a:rPr>
              <a:t>aces.nmsu.edu</a:t>
            </a:r>
            <a:endParaRPr lang="en-US" sz="1000" b="1" dirty="0">
              <a:ea typeface="Calibri" charset="0"/>
              <a:cs typeface="Calibri" charset="0"/>
            </a:endParaRPr>
          </a:p>
        </p:txBody>
      </p:sp>
      <p:grpSp>
        <p:nvGrpSpPr>
          <p:cNvPr id="1030" name="Group 23"/>
          <p:cNvGrpSpPr>
            <a:grpSpLocks/>
          </p:cNvGrpSpPr>
          <p:nvPr userDrawn="1"/>
        </p:nvGrpSpPr>
        <p:grpSpPr bwMode="auto">
          <a:xfrm>
            <a:off x="71438" y="6053138"/>
            <a:ext cx="677862" cy="752475"/>
            <a:chOff x="0" y="0"/>
            <a:chExt cx="1960880" cy="213487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32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2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4680"/>
            <a:ext cx="12192001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2187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 txBox="1">
            <a:spLocks noChangeArrowheads="1"/>
          </p:cNvSpPr>
          <p:nvPr/>
        </p:nvSpPr>
        <p:spPr bwMode="auto">
          <a:xfrm>
            <a:off x="6800384" y="2736944"/>
            <a:ext cx="59832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en-US" altLang="en-US" sz="4500" b="1" dirty="0">
                <a:latin typeface="American Typewriter"/>
              </a:rPr>
              <a:t>Take 10 with 4-H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88"/>
            <a:ext cx="62087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778250"/>
            <a:ext cx="692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ree Stock Photo 11962 Stack of Colorful Wooden Blocks in White Studio | freeimagesliv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3"/>
          <a:stretch/>
        </p:blipFill>
        <p:spPr>
          <a:xfrm>
            <a:off x="6336018" y="1633756"/>
            <a:ext cx="4380480" cy="284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404CB-A213-7349-B7DB-6B3DE690BA71}"/>
              </a:ext>
            </a:extLst>
          </p:cNvPr>
          <p:cNvSpPr txBox="1"/>
          <p:nvPr/>
        </p:nvSpPr>
        <p:spPr>
          <a:xfrm>
            <a:off x="7425212" y="4807044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erican Typewriter" panose="02090604020004020304" pitchFamily="18" charset="77"/>
              </a:rPr>
              <a:t>Communication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98BA301F-BF9F-454F-8A2D-699A1588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4" y="5224581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C5076-73E4-BB48-B5FF-4C007D14A8E9}"/>
              </a:ext>
            </a:extLst>
          </p:cNvPr>
          <p:cNvSpPr txBox="1"/>
          <p:nvPr/>
        </p:nvSpPr>
        <p:spPr>
          <a:xfrm>
            <a:off x="653382" y="422893"/>
            <a:ext cx="568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Communication is…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639D7-E61B-A943-9704-70D254EF06FE}"/>
              </a:ext>
            </a:extLst>
          </p:cNvPr>
          <p:cNvSpPr txBox="1"/>
          <p:nvPr/>
        </p:nvSpPr>
        <p:spPr>
          <a:xfrm>
            <a:off x="1248228" y="2078302"/>
            <a:ext cx="105373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Research says 7% of communication is verbal, 55% is body language, and 38% the tone and inflection.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D33AE-1527-B245-8757-EE210B7AC158}"/>
              </a:ext>
            </a:extLst>
          </p:cNvPr>
          <p:cNvSpPr txBox="1"/>
          <p:nvPr/>
        </p:nvSpPr>
        <p:spPr>
          <a:xfrm>
            <a:off x="1407886" y="1207910"/>
            <a:ext cx="238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Important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7B267-A7C2-F640-8DDF-08248A615BEB}"/>
              </a:ext>
            </a:extLst>
          </p:cNvPr>
          <p:cNvSpPr txBox="1"/>
          <p:nvPr/>
        </p:nvSpPr>
        <p:spPr>
          <a:xfrm>
            <a:off x="1553029" y="5065486"/>
            <a:ext cx="7532914" cy="114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02F43-F0ED-2540-8D98-DC4D919CDDEE}"/>
              </a:ext>
            </a:extLst>
          </p:cNvPr>
          <p:cNvSpPr txBox="1"/>
          <p:nvPr/>
        </p:nvSpPr>
        <p:spPr>
          <a:xfrm>
            <a:off x="1248228" y="2922664"/>
            <a:ext cx="1010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Companies lose an average of $62.4 million per year because of miscommunications among employees. (SHRM, 2020)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FB253-73BD-A94E-B85A-DF671149F32A}"/>
              </a:ext>
            </a:extLst>
          </p:cNvPr>
          <p:cNvSpPr txBox="1"/>
          <p:nvPr/>
        </p:nvSpPr>
        <p:spPr>
          <a:xfrm>
            <a:off x="1248228" y="3855468"/>
            <a:ext cx="9942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57% of recruiters say there will be a growth in demand for interpersonal skills over the next five years (</a:t>
            </a:r>
            <a:r>
              <a:rPr lang="en-US" sz="2800" dirty="0" err="1"/>
              <a:t>MBA.com</a:t>
            </a:r>
            <a:r>
              <a:rPr lang="en-US" sz="2800" dirty="0"/>
              <a:t>, 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219810-1CD5-5B44-8FE6-00A7B263AAE1}"/>
              </a:ext>
            </a:extLst>
          </p:cNvPr>
          <p:cNvSpPr txBox="1"/>
          <p:nvPr/>
        </p:nvSpPr>
        <p:spPr>
          <a:xfrm>
            <a:off x="1886857" y="5711817"/>
            <a:ext cx="989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connectedspeechpathology.com</a:t>
            </a:r>
            <a:r>
              <a:rPr lang="en-US" dirty="0"/>
              <a:t>/blog/how-to-improve-communication-skills</a:t>
            </a:r>
          </a:p>
        </p:txBody>
      </p:sp>
    </p:spTree>
    <p:extLst>
      <p:ext uri="{BB962C8B-B14F-4D97-AF65-F5344CB8AC3E}">
        <p14:creationId xmlns:p14="http://schemas.microsoft.com/office/powerpoint/2010/main" val="135480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6000">
        <p:fade/>
      </p:transition>
    </mc:Choice>
    <mc:Fallback>
      <p:transition spd="med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D1D399-97E3-D040-BEDB-C42F4AC4D891}"/>
              </a:ext>
            </a:extLst>
          </p:cNvPr>
          <p:cNvSpPr txBox="1"/>
          <p:nvPr/>
        </p:nvSpPr>
        <p:spPr>
          <a:xfrm>
            <a:off x="4681462" y="769257"/>
            <a:ext cx="2946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Continual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In-Person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Phone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Social Media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E3F02-4953-004D-B782-8F8196AE9D89}"/>
              </a:ext>
            </a:extLst>
          </p:cNvPr>
          <p:cNvSpPr txBox="1"/>
          <p:nvPr/>
        </p:nvSpPr>
        <p:spPr>
          <a:xfrm>
            <a:off x="479627" y="4385876"/>
            <a:ext cx="1171237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Clear and Concise Communication is worth the effort!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F6847A3-DFBD-6648-82D7-17D5B0363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8" y="1629055"/>
            <a:ext cx="1471989" cy="1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A7569EC-5EBC-814C-A73D-251ED54DE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39" y="1629055"/>
            <a:ext cx="1471989" cy="1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7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57EA28-A087-EB49-A6BC-8F2F667E71A5}"/>
              </a:ext>
            </a:extLst>
          </p:cNvPr>
          <p:cNvSpPr txBox="1"/>
          <p:nvPr/>
        </p:nvSpPr>
        <p:spPr>
          <a:xfrm>
            <a:off x="843974" y="131728"/>
            <a:ext cx="1062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Five Communication Skills </a:t>
            </a:r>
          </a:p>
          <a:p>
            <a:pPr algn="ctr"/>
            <a:r>
              <a:rPr lang="en-US" sz="2800" b="1" dirty="0"/>
              <a:t>Necessary for Successful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DFF6F-2201-994C-80C5-A14A481E19FD}"/>
              </a:ext>
            </a:extLst>
          </p:cNvPr>
          <p:cNvSpPr txBox="1"/>
          <p:nvPr/>
        </p:nvSpPr>
        <p:spPr>
          <a:xfrm>
            <a:off x="1675115" y="4893168"/>
            <a:ext cx="28312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Emotion control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F414D7B-92AB-F947-A9A7-4861BDE6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497" y="4343227"/>
            <a:ext cx="1471989" cy="15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B3B2-64F9-FE4C-9904-E6FC18151A21}"/>
              </a:ext>
            </a:extLst>
          </p:cNvPr>
          <p:cNvSpPr txBox="1"/>
          <p:nvPr/>
        </p:nvSpPr>
        <p:spPr>
          <a:xfrm>
            <a:off x="1654334" y="983006"/>
            <a:ext cx="2647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DCC39-26D2-EE43-B4D9-B5017C671C41}"/>
              </a:ext>
            </a:extLst>
          </p:cNvPr>
          <p:cNvSpPr txBox="1"/>
          <p:nvPr/>
        </p:nvSpPr>
        <p:spPr>
          <a:xfrm>
            <a:off x="1589595" y="1478354"/>
            <a:ext cx="7423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v"/>
            </a:pPr>
            <a:r>
              <a:rPr lang="en-US" sz="2600" dirty="0"/>
              <a:t>Repeat what you hear/Active Listening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7E15C-A888-1441-974F-83B6ABEA2D85}"/>
              </a:ext>
            </a:extLst>
          </p:cNvPr>
          <p:cNvSpPr txBox="1"/>
          <p:nvPr/>
        </p:nvSpPr>
        <p:spPr>
          <a:xfrm>
            <a:off x="1675115" y="1857552"/>
            <a:ext cx="3117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Clear and Concise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BE9CF-B458-244E-9065-5DB2368BEEA4}"/>
              </a:ext>
            </a:extLst>
          </p:cNvPr>
          <p:cNvSpPr txBox="1"/>
          <p:nvPr/>
        </p:nvSpPr>
        <p:spPr>
          <a:xfrm>
            <a:off x="1610378" y="2272715"/>
            <a:ext cx="10432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v"/>
            </a:pPr>
            <a:r>
              <a:rPr lang="en-US" sz="2600" dirty="0"/>
              <a:t>Don’t assume the listener understands all acronyms or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81A7B-9564-BA44-BE76-BAA3F9860864}"/>
              </a:ext>
            </a:extLst>
          </p:cNvPr>
          <p:cNvSpPr txBox="1"/>
          <p:nvPr/>
        </p:nvSpPr>
        <p:spPr>
          <a:xfrm>
            <a:off x="1654334" y="2716245"/>
            <a:ext cx="79732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Be Aware of Non-verbal communication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22726-DA07-144F-B68D-B56297DE09A7}"/>
              </a:ext>
            </a:extLst>
          </p:cNvPr>
          <p:cNvSpPr txBox="1"/>
          <p:nvPr/>
        </p:nvSpPr>
        <p:spPr>
          <a:xfrm>
            <a:off x="1675115" y="3138951"/>
            <a:ext cx="6679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v"/>
            </a:pPr>
            <a:r>
              <a:rPr lang="en-US" sz="2600" dirty="0"/>
              <a:t> 55% of communication is body language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39666-5377-564C-A864-DEEA6A3AEFCA}"/>
              </a:ext>
            </a:extLst>
          </p:cNvPr>
          <p:cNvSpPr txBox="1"/>
          <p:nvPr/>
        </p:nvSpPr>
        <p:spPr>
          <a:xfrm>
            <a:off x="1675115" y="3558485"/>
            <a:ext cx="2556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v"/>
            </a:pPr>
            <a:r>
              <a:rPr lang="en-US" sz="2600" dirty="0"/>
              <a:t>38% tone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CE9F5-5F0C-A84E-8D53-C2A74C62BC54}"/>
              </a:ext>
            </a:extLst>
          </p:cNvPr>
          <p:cNvSpPr txBox="1"/>
          <p:nvPr/>
        </p:nvSpPr>
        <p:spPr>
          <a:xfrm>
            <a:off x="1675115" y="3981191"/>
            <a:ext cx="34359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Stress Awareness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64AC6A-45AA-4F43-83ED-86EA433124AA}"/>
              </a:ext>
            </a:extLst>
          </p:cNvPr>
          <p:cNvSpPr txBox="1"/>
          <p:nvPr/>
        </p:nvSpPr>
        <p:spPr>
          <a:xfrm>
            <a:off x="1589596" y="4400725"/>
            <a:ext cx="8357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v"/>
            </a:pPr>
            <a:r>
              <a:rPr lang="en-US" sz="2600" dirty="0"/>
              <a:t>Am I communicating during a stressful situation?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676A-7635-244E-9972-1FBEA094BD94}"/>
              </a:ext>
            </a:extLst>
          </p:cNvPr>
          <p:cNvSpPr txBox="1"/>
          <p:nvPr/>
        </p:nvSpPr>
        <p:spPr>
          <a:xfrm>
            <a:off x="1675115" y="5312702"/>
            <a:ext cx="8714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v"/>
            </a:pPr>
            <a:r>
              <a:rPr lang="en-US" sz="2600" dirty="0"/>
              <a:t>What are my emotions during this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21243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50DBD-3D0A-A841-83EA-08C58516317A}"/>
              </a:ext>
            </a:extLst>
          </p:cNvPr>
          <p:cNvSpPr txBox="1"/>
          <p:nvPr/>
        </p:nvSpPr>
        <p:spPr>
          <a:xfrm>
            <a:off x="1873663" y="296884"/>
            <a:ext cx="893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 do we care about communication skills?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E852B83-8395-4D4E-8DE8-1B2C523CE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43" y="3930733"/>
            <a:ext cx="1805158" cy="184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2BE0B-D4E4-D84B-A710-A376E2A17104}"/>
              </a:ext>
            </a:extLst>
          </p:cNvPr>
          <p:cNvSpPr txBox="1"/>
          <p:nvPr/>
        </p:nvSpPr>
        <p:spPr>
          <a:xfrm>
            <a:off x="2017487" y="1163946"/>
            <a:ext cx="599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We work with youth…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AF0B8-1AC5-F441-A14B-C9A745CAEBD9}"/>
              </a:ext>
            </a:extLst>
          </p:cNvPr>
          <p:cNvSpPr txBox="1"/>
          <p:nvPr/>
        </p:nvSpPr>
        <p:spPr>
          <a:xfrm>
            <a:off x="1873663" y="1652339"/>
            <a:ext cx="568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Our EXAMPLE matters!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72849-A350-C748-AFD9-2E99C01D80E0}"/>
              </a:ext>
            </a:extLst>
          </p:cNvPr>
          <p:cNvSpPr txBox="1"/>
          <p:nvPr/>
        </p:nvSpPr>
        <p:spPr>
          <a:xfrm>
            <a:off x="2017487" y="2164330"/>
            <a:ext cx="631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Important Life Skill for our youth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9EF3A-76BF-A845-9005-E17A47AF7F03}"/>
              </a:ext>
            </a:extLst>
          </p:cNvPr>
          <p:cNvSpPr txBox="1"/>
          <p:nvPr/>
        </p:nvSpPr>
        <p:spPr>
          <a:xfrm>
            <a:off x="2017487" y="2637962"/>
            <a:ext cx="90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Poor communication – can lead to conflict and more work</a:t>
            </a:r>
          </a:p>
        </p:txBody>
      </p:sp>
    </p:spTree>
    <p:extLst>
      <p:ext uri="{BB962C8B-B14F-4D97-AF65-F5344CB8AC3E}">
        <p14:creationId xmlns:p14="http://schemas.microsoft.com/office/powerpoint/2010/main" val="24325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14338"/>
            <a:ext cx="22891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318000" y="2778125"/>
            <a:ext cx="476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b="1"/>
              <a:t>Thank you!!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11427</TotalTime>
  <Words>255</Words>
  <Application>Microsoft Macintosh PowerPoint</Application>
  <PresentationFormat>Widescreen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American Typewriter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Cheryl Butterfield</cp:lastModifiedBy>
  <cp:revision>128</cp:revision>
  <cp:lastPrinted>2022-10-06T18:02:50Z</cp:lastPrinted>
  <dcterms:created xsi:type="dcterms:W3CDTF">2017-02-21T20:50:35Z</dcterms:created>
  <dcterms:modified xsi:type="dcterms:W3CDTF">2022-11-03T18:44:00Z</dcterms:modified>
</cp:coreProperties>
</file>