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8" r:id="rId1"/>
  </p:sldMasterIdLst>
  <p:notesMasterIdLst>
    <p:notesMasterId r:id="rId14"/>
  </p:notesMasterIdLst>
  <p:handoutMasterIdLst>
    <p:handoutMasterId r:id="rId15"/>
  </p:handoutMasterIdLst>
  <p:sldIdLst>
    <p:sldId id="258" r:id="rId2"/>
    <p:sldId id="257" r:id="rId3"/>
    <p:sldId id="304" r:id="rId4"/>
    <p:sldId id="308" r:id="rId5"/>
    <p:sldId id="309" r:id="rId6"/>
    <p:sldId id="305" r:id="rId7"/>
    <p:sldId id="312" r:id="rId8"/>
    <p:sldId id="306" r:id="rId9"/>
    <p:sldId id="307" r:id="rId10"/>
    <p:sldId id="310" r:id="rId11"/>
    <p:sldId id="311" r:id="rId12"/>
    <p:sldId id="303" r:id="rId13"/>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098"/>
    <p:restoredTop sz="92869"/>
  </p:normalViewPr>
  <p:slideViewPr>
    <p:cSldViewPr snapToGrid="0" snapToObjects="1">
      <p:cViewPr varScale="1">
        <p:scale>
          <a:sx n="93" d="100"/>
          <a:sy n="93" d="100"/>
        </p:scale>
        <p:origin x="1112"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2FE7AC90-BB9D-41DB-A7BA-A33CBFC04D8B}" type="datetimeFigureOut">
              <a:rPr lang="en-US"/>
              <a:pPr>
                <a:defRPr/>
              </a:pPr>
              <a:t>12/2/22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BF696D74-2743-4822-BF70-84DFCC012E8A}"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01AFB9FC-4A0B-4449-938C-3E37789D29BA}" type="datetimeFigureOut">
              <a:rPr lang="en-US"/>
              <a:pPr>
                <a:defRPr/>
              </a:pPr>
              <a:t>12/2/22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6A29C740-B8C5-4057-B95C-34CB646E3723}"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614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9C916D76-3897-4C90-B64F-30FAB7F2E6F3}" type="slidenum">
              <a:rPr lang="en-US" altLang="en-US"/>
              <a:pPr/>
              <a:t>1</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722269"/>
          </a:xfrm>
        </p:spPr>
        <p:txBody>
          <a:bodyPr/>
          <a:lstStyle/>
          <a:p>
            <a:r>
              <a:rPr lang="en-US" dirty="0"/>
              <a:t>Click to edit Master title style</a:t>
            </a:r>
          </a:p>
        </p:txBody>
      </p:sp>
      <p:sp>
        <p:nvSpPr>
          <p:cNvPr id="9" name="Text Placeholder 8"/>
          <p:cNvSpPr>
            <a:spLocks noGrp="1"/>
          </p:cNvSpPr>
          <p:nvPr>
            <p:ph type="body" sz="quarter" idx="10"/>
          </p:nvPr>
        </p:nvSpPr>
        <p:spPr>
          <a:xfrm>
            <a:off x="838200" y="1276866"/>
            <a:ext cx="10515600" cy="4333360"/>
          </a:xfrm>
        </p:spPr>
        <p:txBody>
          <a:bodyPr/>
          <a:lstStyle/>
          <a:p>
            <a:pPr lvl="0"/>
            <a:r>
              <a:rPr lang="en-US" dirty="0"/>
              <a:t>Click to edit Master text styles</a:t>
            </a:r>
          </a:p>
        </p:txBody>
      </p:sp>
    </p:spTree>
    <p:extLst>
      <p:ext uri="{BB962C8B-B14F-4D97-AF65-F5344CB8AC3E}">
        <p14:creationId xmlns:p14="http://schemas.microsoft.com/office/powerpoint/2010/main" val="3394214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bullet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6149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3517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Two columns of content lists">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226663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45483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utline">
    <p:spTree>
      <p:nvGrpSpPr>
        <p:cNvPr id="1" name=""/>
        <p:cNvGrpSpPr/>
        <p:nvPr/>
      </p:nvGrpSpPr>
      <p:grpSpPr>
        <a:xfrm>
          <a:off x="0" y="0"/>
          <a:ext cx="0" cy="0"/>
          <a:chOff x="0" y="0"/>
          <a:chExt cx="0" cy="0"/>
        </a:xfrm>
      </p:grpSpPr>
      <p:sp>
        <p:nvSpPr>
          <p:cNvPr id="18" name="Content Placeholder 2"/>
          <p:cNvSpPr>
            <a:spLocks noGrp="1"/>
          </p:cNvSpPr>
          <p:nvPr>
            <p:ph idx="1"/>
          </p:nvPr>
        </p:nvSpPr>
        <p:spPr>
          <a:xfrm>
            <a:off x="715433" y="752441"/>
            <a:ext cx="10515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7576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685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defRPr>
            </a:lvl1pPr>
          </a:lstStyle>
          <a:p>
            <a:pPr>
              <a:defRPr/>
            </a:pPr>
            <a:fld id="{562FDBEC-EF4E-4C1D-84FE-8B4930937A1A}" type="datetimeFigureOut">
              <a:rPr lang="en-US"/>
              <a:pPr>
                <a:defRPr/>
              </a:pPr>
              <a:t>12/2/22</a:t>
            </a:fld>
            <a:endParaRPr lang="en-US"/>
          </a:p>
        </p:txBody>
      </p:sp>
      <p:sp>
        <p:nvSpPr>
          <p:cNvPr id="3" name="Footer Placeholder 2"/>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a:lvl1pPr>
          </a:lstStyle>
          <a:p>
            <a:fld id="{88D17FD9-14CE-44CC-8611-90B4B549FDDE}" type="slidenum">
              <a:rPr lang="en-US" altLang="en-US"/>
              <a:pPr/>
              <a:t>‹#›</a:t>
            </a:fld>
            <a:endParaRPr lang="en-US" altLang="en-US"/>
          </a:p>
        </p:txBody>
      </p:sp>
    </p:spTree>
    <p:extLst>
      <p:ext uri="{BB962C8B-B14F-4D97-AF65-F5344CB8AC3E}">
        <p14:creationId xmlns:p14="http://schemas.microsoft.com/office/powerpoint/2010/main" val="1896615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a:extLst>
              <a:ext uri="{FF2B5EF4-FFF2-40B4-BE49-F238E27FC236}">
                <a16:creationId xmlns:a16="http://schemas.microsoft.com/office/drawing/2014/main" id="{F78330F0-9898-C74C-9AAB-E58460ECE28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9">
            <a:extLst>
              <a:ext uri="{FF2B5EF4-FFF2-40B4-BE49-F238E27FC236}">
                <a16:creationId xmlns:a16="http://schemas.microsoft.com/office/drawing/2014/main" id="{5D1B8528-DCA3-AC4D-BEC3-CADE37FAB3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4571B731-865B-D144-8E1F-5865AB7AF1EA}"/>
              </a:ext>
            </a:extLst>
          </p:cNvPr>
          <p:cNvSpPr>
            <a:spLocks noGrp="1" noChangeArrowheads="1"/>
          </p:cNvSpPr>
          <p:nvPr>
            <p:ph type="sldNum" sz="quarter" idx="12"/>
          </p:nvPr>
        </p:nvSpPr>
        <p:spPr>
          <a:ln/>
        </p:spPr>
        <p:txBody>
          <a:bodyPr/>
          <a:lstStyle>
            <a:lvl1pPr>
              <a:defRPr/>
            </a:lvl1pPr>
          </a:lstStyle>
          <a:p>
            <a:pPr>
              <a:defRPr/>
            </a:pPr>
            <a:fld id="{82B75827-CBFB-F84B-80C1-5E06E5A09BCE}" type="slidenum">
              <a:rPr lang="en-US" altLang="en-US"/>
              <a:pPr>
                <a:defRPr/>
              </a:pPr>
              <a:t>‹#›</a:t>
            </a:fld>
            <a:endParaRPr lang="en-US" altLang="en-US"/>
          </a:p>
        </p:txBody>
      </p:sp>
    </p:spTree>
    <p:extLst>
      <p:ext uri="{BB962C8B-B14F-4D97-AF65-F5344CB8AC3E}">
        <p14:creationId xmlns:p14="http://schemas.microsoft.com/office/powerpoint/2010/main" val="756203599"/>
      </p:ext>
    </p:extLst>
  </p:cSld>
  <p:clrMapOvr>
    <a:masterClrMapping/>
  </p:clrMapOvr>
  <p:transition advClick="0" advTm="14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 name="Rectangle 11"/>
          <p:cNvSpPr/>
          <p:nvPr userDrawn="1"/>
        </p:nvSpPr>
        <p:spPr>
          <a:xfrm>
            <a:off x="0" y="6054725"/>
            <a:ext cx="12192000" cy="803275"/>
          </a:xfrm>
          <a:prstGeom prst="rect">
            <a:avLst/>
          </a:prstGeom>
          <a:solidFill>
            <a:srgbClr val="610B2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spcBef>
                <a:spcPts val="0"/>
              </a:spcBef>
              <a:spcAft>
                <a:spcPts val="0"/>
              </a:spcAft>
              <a:defRPr/>
            </a:pPr>
            <a:endParaRPr lang="en-US"/>
          </a:p>
        </p:txBody>
      </p:sp>
      <p:sp>
        <p:nvSpPr>
          <p:cNvPr id="13" name="Text Box 21"/>
          <p:cNvSpPr txBox="1"/>
          <p:nvPr userDrawn="1"/>
        </p:nvSpPr>
        <p:spPr>
          <a:xfrm>
            <a:off x="677863" y="6124575"/>
            <a:ext cx="1979612" cy="5080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a:lstStyle/>
          <a:p>
            <a:pPr eaLnBrk="1" fontAlgn="auto" hangingPunct="1">
              <a:spcBef>
                <a:spcPts val="0"/>
              </a:spcBef>
              <a:spcAft>
                <a:spcPts val="0"/>
              </a:spcAft>
              <a:defRPr/>
            </a:pPr>
            <a:r>
              <a:rPr lang="en-US" sz="1000" b="1" dirty="0">
                <a:solidFill>
                  <a:srgbClr val="FFFFFF"/>
                </a:solidFill>
                <a:ea typeface="Calibri" charset="0"/>
                <a:cs typeface="Calibri" charset="0"/>
              </a:rPr>
              <a:t>BE BOLD. </a:t>
            </a:r>
            <a:r>
              <a:rPr lang="en-US" sz="1000" dirty="0">
                <a:solidFill>
                  <a:srgbClr val="FFFFFF"/>
                </a:solidFill>
                <a:ea typeface="Calibri" charset="0"/>
                <a:cs typeface="Calibri" charset="0"/>
              </a:rPr>
              <a:t>Shape the Future.</a:t>
            </a:r>
          </a:p>
          <a:p>
            <a:pPr eaLnBrk="1" fontAlgn="auto" hangingPunct="1">
              <a:spcBef>
                <a:spcPts val="0"/>
              </a:spcBef>
              <a:spcAft>
                <a:spcPts val="0"/>
              </a:spcAft>
              <a:defRPr/>
            </a:pPr>
            <a:r>
              <a:rPr lang="en-US" sz="1000" b="1" dirty="0">
                <a:solidFill>
                  <a:srgbClr val="FFFFFF"/>
                </a:solidFill>
                <a:ea typeface="Calibri" charset="0"/>
                <a:cs typeface="Calibri" charset="0"/>
              </a:rPr>
              <a:t>New Mexico State University</a:t>
            </a:r>
          </a:p>
          <a:p>
            <a:pPr eaLnBrk="1" fontAlgn="auto" hangingPunct="1">
              <a:spcBef>
                <a:spcPts val="0"/>
              </a:spcBef>
              <a:spcAft>
                <a:spcPts val="0"/>
              </a:spcAft>
              <a:defRPr/>
            </a:pPr>
            <a:r>
              <a:rPr lang="en-US" sz="1000" b="1" dirty="0" err="1">
                <a:solidFill>
                  <a:srgbClr val="FFFFFF"/>
                </a:solidFill>
                <a:ea typeface="Calibri" charset="0"/>
                <a:cs typeface="Calibri" charset="0"/>
              </a:rPr>
              <a:t>aces.nmsu.edu</a:t>
            </a:r>
            <a:endParaRPr lang="en-US" sz="1000" b="1" dirty="0">
              <a:ea typeface="Calibri" charset="0"/>
              <a:cs typeface="Calibri" charset="0"/>
            </a:endParaRPr>
          </a:p>
        </p:txBody>
      </p:sp>
      <p:grpSp>
        <p:nvGrpSpPr>
          <p:cNvPr id="1030" name="Group 23"/>
          <p:cNvGrpSpPr>
            <a:grpSpLocks/>
          </p:cNvGrpSpPr>
          <p:nvPr userDrawn="1"/>
        </p:nvGrpSpPr>
        <p:grpSpPr bwMode="auto">
          <a:xfrm>
            <a:off x="71438" y="6053138"/>
            <a:ext cx="677862" cy="752475"/>
            <a:chOff x="0" y="0"/>
            <a:chExt cx="1960880" cy="2134870"/>
          </a:xfrm>
        </p:grpSpPr>
        <p:sp>
          <p:nvSpPr>
            <p:cNvPr id="15" name="Rectangle 14"/>
            <p:cNvSpPr/>
            <p:nvPr userDrawn="1"/>
          </p:nvSpPr>
          <p:spPr>
            <a:xfrm>
              <a:off x="0" y="0"/>
              <a:ext cx="1960880" cy="2134870"/>
            </a:xfrm>
            <a:prstGeom prst="rect">
              <a:avLst/>
            </a:prstGeom>
            <a:solidFill>
              <a:srgbClr val="610B2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spcBef>
                  <a:spcPts val="0"/>
                </a:spcBef>
                <a:spcAft>
                  <a:spcPts val="0"/>
                </a:spcAft>
                <a:defRPr/>
              </a:pPr>
              <a:endParaRPr lang="en-US"/>
            </a:p>
          </p:txBody>
        </p:sp>
        <p:pic>
          <p:nvPicPr>
            <p:cNvPr id="1032" name="Picture 32" descr="Macintosh HD:Users:nickyboyfloyd:Desktop:NMlogo_1colorstate_noU_black_btmp.pn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90805" y="88900"/>
              <a:ext cx="1779270" cy="1957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2" r:id="rId9"/>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44680"/>
            <a:ext cx="12192001"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30900"/>
            <a:ext cx="12187238"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itle 1"/>
          <p:cNvSpPr txBox="1">
            <a:spLocks noChangeArrowheads="1"/>
          </p:cNvSpPr>
          <p:nvPr/>
        </p:nvSpPr>
        <p:spPr bwMode="auto">
          <a:xfrm>
            <a:off x="6800384" y="2736944"/>
            <a:ext cx="598328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89000"/>
              </a:lnSpc>
            </a:pPr>
            <a:r>
              <a:rPr lang="en-US" altLang="en-US" sz="4500" b="1" dirty="0">
                <a:latin typeface="American Typewriter"/>
              </a:rPr>
              <a:t>Take 10 with 4-H</a:t>
            </a:r>
          </a:p>
        </p:txBody>
      </p:sp>
      <p:pic>
        <p:nvPicPr>
          <p:cNvPr id="512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03288"/>
            <a:ext cx="6208713"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51900" y="3778250"/>
            <a:ext cx="6921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Free Stock Photo 11962 Stack of Colorful Wooden Blocks in White Studio | freeimageslive"/>
          <p:cNvPicPr>
            <a:picLocks noChangeAspect="1"/>
          </p:cNvPicPr>
          <p:nvPr/>
        </p:nvPicPr>
        <p:blipFill rotWithShape="1">
          <a:blip r:embed="rId7">
            <a:extLst>
              <a:ext uri="{28A0092B-C50C-407E-A947-70E740481C1C}">
                <a14:useLocalDpi xmlns:a14="http://schemas.microsoft.com/office/drawing/2010/main" val="0"/>
              </a:ext>
            </a:extLst>
          </a:blip>
          <a:srcRect b="90233"/>
          <a:stretch/>
        </p:blipFill>
        <p:spPr>
          <a:xfrm>
            <a:off x="6336018" y="1633756"/>
            <a:ext cx="4380480" cy="284691"/>
          </a:xfrm>
          <a:prstGeom prst="rect">
            <a:avLst/>
          </a:prstGeom>
        </p:spPr>
      </p:pic>
      <p:sp>
        <p:nvSpPr>
          <p:cNvPr id="3" name="TextBox 2">
            <a:extLst>
              <a:ext uri="{FF2B5EF4-FFF2-40B4-BE49-F238E27FC236}">
                <a16:creationId xmlns:a16="http://schemas.microsoft.com/office/drawing/2014/main" id="{1C8404CB-A213-7349-B7DB-6B3DE690BA71}"/>
              </a:ext>
            </a:extLst>
          </p:cNvPr>
          <p:cNvSpPr txBox="1"/>
          <p:nvPr/>
        </p:nvSpPr>
        <p:spPr>
          <a:xfrm>
            <a:off x="6454013" y="4857426"/>
            <a:ext cx="5861861" cy="523220"/>
          </a:xfrm>
          <a:prstGeom prst="rect">
            <a:avLst/>
          </a:prstGeom>
          <a:noFill/>
        </p:spPr>
        <p:txBody>
          <a:bodyPr wrap="none" rtlCol="0">
            <a:spAutoFit/>
          </a:bodyPr>
          <a:lstStyle/>
          <a:p>
            <a:r>
              <a:rPr lang="en-US" sz="2800" dirty="0">
                <a:latin typeface="American Typewriter" panose="02090604020004020304" pitchFamily="18" charset="77"/>
              </a:rPr>
              <a:t>Senior Leadership Retreat (SLR)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104494-33EF-CE4C-ACCC-31243CD9C3ED}"/>
              </a:ext>
            </a:extLst>
          </p:cNvPr>
          <p:cNvSpPr txBox="1"/>
          <p:nvPr/>
        </p:nvSpPr>
        <p:spPr>
          <a:xfrm>
            <a:off x="353290" y="653626"/>
            <a:ext cx="4121728"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Community Service</a:t>
            </a:r>
          </a:p>
        </p:txBody>
      </p:sp>
      <p:pic>
        <p:nvPicPr>
          <p:cNvPr id="3" name="Picture 2">
            <a:extLst>
              <a:ext uri="{FF2B5EF4-FFF2-40B4-BE49-F238E27FC236}">
                <a16:creationId xmlns:a16="http://schemas.microsoft.com/office/drawing/2014/main" id="{77C7C33C-D89E-0E47-BF5E-C93FFAC088AD}"/>
              </a:ext>
            </a:extLst>
          </p:cNvPr>
          <p:cNvPicPr>
            <a:picLocks noChangeAspect="1"/>
          </p:cNvPicPr>
          <p:nvPr/>
        </p:nvPicPr>
        <p:blipFill>
          <a:blip r:embed="rId2"/>
          <a:stretch>
            <a:fillRect/>
          </a:stretch>
        </p:blipFill>
        <p:spPr>
          <a:xfrm rot="5400000">
            <a:off x="5617928" y="-69273"/>
            <a:ext cx="5084798" cy="6858000"/>
          </a:xfrm>
          <a:prstGeom prst="rect">
            <a:avLst/>
          </a:prstGeom>
        </p:spPr>
      </p:pic>
      <p:sp>
        <p:nvSpPr>
          <p:cNvPr id="6" name="TextBox 5">
            <a:extLst>
              <a:ext uri="{FF2B5EF4-FFF2-40B4-BE49-F238E27FC236}">
                <a16:creationId xmlns:a16="http://schemas.microsoft.com/office/drawing/2014/main" id="{0EDCC501-15FC-D141-AB49-2E682AA42B34}"/>
              </a:ext>
            </a:extLst>
          </p:cNvPr>
          <p:cNvSpPr txBox="1"/>
          <p:nvPr/>
        </p:nvSpPr>
        <p:spPr>
          <a:xfrm>
            <a:off x="353290" y="2332927"/>
            <a:ext cx="3957453" cy="2677656"/>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The State 4-H Leadership Team selects a community service focus for Senior Leadership Retreat. 4-Hers (individually or as a county) bring items designated for the community service.</a:t>
            </a:r>
          </a:p>
        </p:txBody>
      </p:sp>
    </p:spTree>
    <p:extLst>
      <p:ext uri="{BB962C8B-B14F-4D97-AF65-F5344CB8AC3E}">
        <p14:creationId xmlns:p14="http://schemas.microsoft.com/office/powerpoint/2010/main" val="2462054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104494-33EF-CE4C-ACCC-31243CD9C3ED}"/>
              </a:ext>
            </a:extLst>
          </p:cNvPr>
          <p:cNvSpPr txBox="1"/>
          <p:nvPr/>
        </p:nvSpPr>
        <p:spPr>
          <a:xfrm>
            <a:off x="353290" y="653626"/>
            <a:ext cx="4121728"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Dances</a:t>
            </a:r>
          </a:p>
        </p:txBody>
      </p:sp>
      <p:sp>
        <p:nvSpPr>
          <p:cNvPr id="6" name="TextBox 5">
            <a:extLst>
              <a:ext uri="{FF2B5EF4-FFF2-40B4-BE49-F238E27FC236}">
                <a16:creationId xmlns:a16="http://schemas.microsoft.com/office/drawing/2014/main" id="{0EDCC501-15FC-D141-AB49-2E682AA42B34}"/>
              </a:ext>
            </a:extLst>
          </p:cNvPr>
          <p:cNvSpPr txBox="1"/>
          <p:nvPr/>
        </p:nvSpPr>
        <p:spPr>
          <a:xfrm>
            <a:off x="3117354" y="976791"/>
            <a:ext cx="8618353"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The State 4-H Leadership Team hosts two dances at Senior Leadership Retreat (SLR) designating a theme for each night.</a:t>
            </a:r>
          </a:p>
        </p:txBody>
      </p:sp>
      <p:pic>
        <p:nvPicPr>
          <p:cNvPr id="5" name="Picture 4">
            <a:extLst>
              <a:ext uri="{FF2B5EF4-FFF2-40B4-BE49-F238E27FC236}">
                <a16:creationId xmlns:a16="http://schemas.microsoft.com/office/drawing/2014/main" id="{4935B990-62BD-F546-B552-98D096BED77F}"/>
              </a:ext>
            </a:extLst>
          </p:cNvPr>
          <p:cNvPicPr>
            <a:picLocks noChangeAspect="1"/>
          </p:cNvPicPr>
          <p:nvPr/>
        </p:nvPicPr>
        <p:blipFill>
          <a:blip r:embed="rId2"/>
          <a:stretch>
            <a:fillRect/>
          </a:stretch>
        </p:blipFill>
        <p:spPr>
          <a:xfrm>
            <a:off x="4713472" y="3265713"/>
            <a:ext cx="7254463" cy="2734297"/>
          </a:xfrm>
          <a:prstGeom prst="rect">
            <a:avLst/>
          </a:prstGeom>
        </p:spPr>
      </p:pic>
      <p:pic>
        <p:nvPicPr>
          <p:cNvPr id="3" name="Picture 2">
            <a:extLst>
              <a:ext uri="{FF2B5EF4-FFF2-40B4-BE49-F238E27FC236}">
                <a16:creationId xmlns:a16="http://schemas.microsoft.com/office/drawing/2014/main" id="{620D32A0-C9BB-2A4F-BCAC-FE289489DD4B}"/>
              </a:ext>
            </a:extLst>
          </p:cNvPr>
          <p:cNvPicPr>
            <a:picLocks noChangeAspect="1"/>
          </p:cNvPicPr>
          <p:nvPr/>
        </p:nvPicPr>
        <p:blipFill>
          <a:blip r:embed="rId3"/>
          <a:stretch>
            <a:fillRect/>
          </a:stretch>
        </p:blipFill>
        <p:spPr>
          <a:xfrm>
            <a:off x="187034" y="2826272"/>
            <a:ext cx="3553692" cy="3173738"/>
          </a:xfrm>
          <a:prstGeom prst="rect">
            <a:avLst/>
          </a:prstGeom>
        </p:spPr>
      </p:pic>
    </p:spTree>
    <p:extLst>
      <p:ext uri="{BB962C8B-B14F-4D97-AF65-F5344CB8AC3E}">
        <p14:creationId xmlns:p14="http://schemas.microsoft.com/office/powerpoint/2010/main" val="1438501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EE852B83-8395-4D4E-8DE8-1B2C523CE6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3643" y="3916878"/>
            <a:ext cx="1805158" cy="184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C77E2526-B84D-F041-8867-131769684374}"/>
              </a:ext>
            </a:extLst>
          </p:cNvPr>
          <p:cNvSpPr txBox="1"/>
          <p:nvPr/>
        </p:nvSpPr>
        <p:spPr>
          <a:xfrm>
            <a:off x="2175164" y="1676399"/>
            <a:ext cx="8035637" cy="954107"/>
          </a:xfrm>
          <a:prstGeom prst="rect">
            <a:avLst/>
          </a:prstGeom>
          <a:noFill/>
        </p:spPr>
        <p:txBody>
          <a:bodyPr wrap="square" rtlCol="0">
            <a:spAutoFit/>
          </a:bodyPr>
          <a:lstStyle/>
          <a:p>
            <a:pPr algn="ctr" eaLnBrk="1" hangingPunct="1">
              <a:defRPr/>
            </a:pPr>
            <a:r>
              <a:rPr lang="en-US" sz="2800" dirty="0">
                <a:latin typeface="Arial" panose="020B0604020202020204" pitchFamily="34" charset="0"/>
                <a:cs typeface="Arial" panose="020B0604020202020204" pitchFamily="34" charset="0"/>
              </a:rPr>
              <a:t>Look for registration information at your </a:t>
            </a:r>
          </a:p>
          <a:p>
            <a:pPr algn="ctr" eaLnBrk="1" hangingPunct="1">
              <a:defRPr/>
            </a:pPr>
            <a:r>
              <a:rPr lang="en-US" sz="2800" dirty="0">
                <a:latin typeface="Arial" panose="020B0604020202020204" pitchFamily="34" charset="0"/>
                <a:cs typeface="Arial" panose="020B0604020202020204" pitchFamily="34" charset="0"/>
              </a:rPr>
              <a:t>County Extension Office in the fall</a:t>
            </a:r>
            <a:r>
              <a:rPr lang="en-US" sz="28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432532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a:extLst>
              <a:ext uri="{FF2B5EF4-FFF2-40B4-BE49-F238E27FC236}">
                <a16:creationId xmlns:a16="http://schemas.microsoft.com/office/drawing/2014/main" id="{98BA301F-BF9F-454F-8A2D-699A158827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154" y="5224581"/>
            <a:ext cx="7524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D06DB86-FCD5-EE47-9594-CBCC6BEF3698}"/>
              </a:ext>
            </a:extLst>
          </p:cNvPr>
          <p:cNvSpPr txBox="1"/>
          <p:nvPr/>
        </p:nvSpPr>
        <p:spPr>
          <a:xfrm>
            <a:off x="949629" y="471055"/>
            <a:ext cx="8872942" cy="769441"/>
          </a:xfrm>
          <a:prstGeom prst="rect">
            <a:avLst/>
          </a:prstGeom>
          <a:noFill/>
        </p:spPr>
        <p:txBody>
          <a:bodyPr wrap="none" rtlCol="0">
            <a:spAutoFit/>
          </a:bodyPr>
          <a:lstStyle/>
          <a:p>
            <a:r>
              <a:rPr lang="en-US" sz="4400" b="1" dirty="0">
                <a:latin typeface="Arial" panose="020B0604020202020204" pitchFamily="34" charset="0"/>
                <a:cs typeface="Arial" panose="020B0604020202020204" pitchFamily="34" charset="0"/>
              </a:rPr>
              <a:t>Senior Leadership Retreat (SLR)</a:t>
            </a:r>
          </a:p>
        </p:txBody>
      </p:sp>
      <p:sp>
        <p:nvSpPr>
          <p:cNvPr id="4" name="TextBox 3">
            <a:extLst>
              <a:ext uri="{FF2B5EF4-FFF2-40B4-BE49-F238E27FC236}">
                <a16:creationId xmlns:a16="http://schemas.microsoft.com/office/drawing/2014/main" id="{87FA8393-D59B-F34A-97BF-63BC9EB26AD4}"/>
              </a:ext>
            </a:extLst>
          </p:cNvPr>
          <p:cNvSpPr txBox="1"/>
          <p:nvPr/>
        </p:nvSpPr>
        <p:spPr>
          <a:xfrm>
            <a:off x="2359309" y="2308004"/>
            <a:ext cx="5936240"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3 Day (Friday-Sunday) Leadership Event  </a:t>
            </a:r>
          </a:p>
        </p:txBody>
      </p:sp>
      <p:sp>
        <p:nvSpPr>
          <p:cNvPr id="6" name="TextBox 5">
            <a:extLst>
              <a:ext uri="{FF2B5EF4-FFF2-40B4-BE49-F238E27FC236}">
                <a16:creationId xmlns:a16="http://schemas.microsoft.com/office/drawing/2014/main" id="{6E1CAB3F-864F-D846-A600-DEE0911E96F3}"/>
              </a:ext>
            </a:extLst>
          </p:cNvPr>
          <p:cNvSpPr txBox="1"/>
          <p:nvPr/>
        </p:nvSpPr>
        <p:spPr>
          <a:xfrm>
            <a:off x="2405380" y="3053108"/>
            <a:ext cx="1281120"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January</a:t>
            </a:r>
          </a:p>
        </p:txBody>
      </p:sp>
      <p:sp>
        <p:nvSpPr>
          <p:cNvPr id="14" name="TextBox 13">
            <a:extLst>
              <a:ext uri="{FF2B5EF4-FFF2-40B4-BE49-F238E27FC236}">
                <a16:creationId xmlns:a16="http://schemas.microsoft.com/office/drawing/2014/main" id="{FF9709B7-9798-2242-939D-C12F9FF65656}"/>
              </a:ext>
            </a:extLst>
          </p:cNvPr>
          <p:cNvSpPr txBox="1"/>
          <p:nvPr/>
        </p:nvSpPr>
        <p:spPr>
          <a:xfrm>
            <a:off x="2479203" y="4531912"/>
            <a:ext cx="4136069"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Cost varies from year to year</a:t>
            </a:r>
          </a:p>
        </p:txBody>
      </p:sp>
      <p:sp>
        <p:nvSpPr>
          <p:cNvPr id="16" name="TextBox 15">
            <a:extLst>
              <a:ext uri="{FF2B5EF4-FFF2-40B4-BE49-F238E27FC236}">
                <a16:creationId xmlns:a16="http://schemas.microsoft.com/office/drawing/2014/main" id="{23550816-060B-5F43-91A9-585EE99199B0}"/>
              </a:ext>
            </a:extLst>
          </p:cNvPr>
          <p:cNvSpPr txBox="1"/>
          <p:nvPr/>
        </p:nvSpPr>
        <p:spPr>
          <a:xfrm>
            <a:off x="1033345" y="2328379"/>
            <a:ext cx="1039067"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What:</a:t>
            </a:r>
          </a:p>
        </p:txBody>
      </p:sp>
      <p:sp>
        <p:nvSpPr>
          <p:cNvPr id="17" name="TextBox 16">
            <a:extLst>
              <a:ext uri="{FF2B5EF4-FFF2-40B4-BE49-F238E27FC236}">
                <a16:creationId xmlns:a16="http://schemas.microsoft.com/office/drawing/2014/main" id="{3C9DFE00-38F3-754D-840D-F27785339D00}"/>
              </a:ext>
            </a:extLst>
          </p:cNvPr>
          <p:cNvSpPr txBox="1"/>
          <p:nvPr/>
        </p:nvSpPr>
        <p:spPr>
          <a:xfrm>
            <a:off x="998289" y="3082201"/>
            <a:ext cx="1124026"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When:</a:t>
            </a:r>
          </a:p>
        </p:txBody>
      </p:sp>
      <p:sp>
        <p:nvSpPr>
          <p:cNvPr id="18" name="TextBox 17">
            <a:extLst>
              <a:ext uri="{FF2B5EF4-FFF2-40B4-BE49-F238E27FC236}">
                <a16:creationId xmlns:a16="http://schemas.microsoft.com/office/drawing/2014/main" id="{D3812D06-B7E5-B54C-94DA-83EFBC2AEE70}"/>
              </a:ext>
            </a:extLst>
          </p:cNvPr>
          <p:cNvSpPr txBox="1"/>
          <p:nvPr/>
        </p:nvSpPr>
        <p:spPr>
          <a:xfrm>
            <a:off x="654665" y="4505447"/>
            <a:ext cx="1824538"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How Much:</a:t>
            </a:r>
          </a:p>
        </p:txBody>
      </p:sp>
      <p:sp>
        <p:nvSpPr>
          <p:cNvPr id="19" name="TextBox 18">
            <a:extLst>
              <a:ext uri="{FF2B5EF4-FFF2-40B4-BE49-F238E27FC236}">
                <a16:creationId xmlns:a16="http://schemas.microsoft.com/office/drawing/2014/main" id="{4E95EEFF-A8E6-3144-BB67-75539E72A7F8}"/>
              </a:ext>
            </a:extLst>
          </p:cNvPr>
          <p:cNvSpPr txBox="1"/>
          <p:nvPr/>
        </p:nvSpPr>
        <p:spPr>
          <a:xfrm>
            <a:off x="992132" y="3767425"/>
            <a:ext cx="1228221"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Where:</a:t>
            </a:r>
          </a:p>
        </p:txBody>
      </p:sp>
      <p:sp>
        <p:nvSpPr>
          <p:cNvPr id="20" name="TextBox 19">
            <a:extLst>
              <a:ext uri="{FF2B5EF4-FFF2-40B4-BE49-F238E27FC236}">
                <a16:creationId xmlns:a16="http://schemas.microsoft.com/office/drawing/2014/main" id="{C68E8BEB-3E86-4548-9915-F463AA155B99}"/>
              </a:ext>
            </a:extLst>
          </p:cNvPr>
          <p:cNvSpPr txBox="1"/>
          <p:nvPr/>
        </p:nvSpPr>
        <p:spPr>
          <a:xfrm>
            <a:off x="2405380" y="3777342"/>
            <a:ext cx="8097730"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Location alternates between Albuquerque and Las Cruces</a:t>
            </a:r>
          </a:p>
        </p:txBody>
      </p:sp>
      <p:sp>
        <p:nvSpPr>
          <p:cNvPr id="22" name="TextBox 21">
            <a:extLst>
              <a:ext uri="{FF2B5EF4-FFF2-40B4-BE49-F238E27FC236}">
                <a16:creationId xmlns:a16="http://schemas.microsoft.com/office/drawing/2014/main" id="{663D55EE-EFD2-9740-A122-E0A58554B558}"/>
              </a:ext>
            </a:extLst>
          </p:cNvPr>
          <p:cNvSpPr txBox="1"/>
          <p:nvPr/>
        </p:nvSpPr>
        <p:spPr>
          <a:xfrm>
            <a:off x="1119907" y="1574770"/>
            <a:ext cx="952505"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Who:</a:t>
            </a:r>
          </a:p>
        </p:txBody>
      </p:sp>
      <p:sp>
        <p:nvSpPr>
          <p:cNvPr id="23" name="TextBox 22">
            <a:extLst>
              <a:ext uri="{FF2B5EF4-FFF2-40B4-BE49-F238E27FC236}">
                <a16:creationId xmlns:a16="http://schemas.microsoft.com/office/drawing/2014/main" id="{EAFDBEBE-8D19-7441-AAE5-790C758D482F}"/>
              </a:ext>
            </a:extLst>
          </p:cNvPr>
          <p:cNvSpPr txBox="1"/>
          <p:nvPr/>
        </p:nvSpPr>
        <p:spPr>
          <a:xfrm>
            <a:off x="2359309" y="1610664"/>
            <a:ext cx="3026791"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Senior 4-H Members</a:t>
            </a:r>
          </a:p>
        </p:txBody>
      </p:sp>
    </p:spTree>
    <p:extLst>
      <p:ext uri="{BB962C8B-B14F-4D97-AF65-F5344CB8AC3E}">
        <p14:creationId xmlns:p14="http://schemas.microsoft.com/office/powerpoint/2010/main" val="1354805539"/>
      </p:ext>
    </p:extLst>
  </p:cSld>
  <p:clrMapOvr>
    <a:masterClrMapping/>
  </p:clrMapOvr>
  <mc:AlternateContent xmlns:mc="http://schemas.openxmlformats.org/markup-compatibility/2006" xmlns:p14="http://schemas.microsoft.com/office/powerpoint/2010/main">
    <mc:Choice Requires="p14">
      <p:transition spd="med" p14:dur="700" advClick="0" advTm="16000">
        <p:fade/>
      </p:transition>
    </mc:Choice>
    <mc:Fallback xmlns="">
      <p:transition spd="med" advClick="0" advTm="16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D1D399-97E3-D040-BEDB-C42F4AC4D891}"/>
              </a:ext>
            </a:extLst>
          </p:cNvPr>
          <p:cNvSpPr txBox="1"/>
          <p:nvPr/>
        </p:nvSpPr>
        <p:spPr>
          <a:xfrm>
            <a:off x="2299856" y="138348"/>
            <a:ext cx="7008694" cy="1077218"/>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NM State 4-H Leadership Team</a:t>
            </a:r>
          </a:p>
          <a:p>
            <a:endParaRPr lang="en-US" sz="2800" dirty="0"/>
          </a:p>
        </p:txBody>
      </p:sp>
      <p:pic>
        <p:nvPicPr>
          <p:cNvPr id="4" name="Picture 6">
            <a:extLst>
              <a:ext uri="{FF2B5EF4-FFF2-40B4-BE49-F238E27FC236}">
                <a16:creationId xmlns:a16="http://schemas.microsoft.com/office/drawing/2014/main" id="{7F6847A3-DFBD-6648-82D7-17D5B03633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706" y="343972"/>
            <a:ext cx="1155038" cy="1181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8CB06FCA-3BB7-E44A-B8D6-D5ED9257E16D}"/>
              </a:ext>
            </a:extLst>
          </p:cNvPr>
          <p:cNvSpPr txBox="1"/>
          <p:nvPr/>
        </p:nvSpPr>
        <p:spPr>
          <a:xfrm>
            <a:off x="5558754" y="944148"/>
            <a:ext cx="5979502"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Provides leadership to statewide 4-H events including Senior Leadership Retreat (SLR)</a:t>
            </a:r>
          </a:p>
        </p:txBody>
      </p:sp>
      <p:sp>
        <p:nvSpPr>
          <p:cNvPr id="7" name="TextBox 6">
            <a:extLst>
              <a:ext uri="{FF2B5EF4-FFF2-40B4-BE49-F238E27FC236}">
                <a16:creationId xmlns:a16="http://schemas.microsoft.com/office/drawing/2014/main" id="{0D26A701-EF90-9741-B1B4-3FC5F793DB67}"/>
              </a:ext>
            </a:extLst>
          </p:cNvPr>
          <p:cNvSpPr txBox="1"/>
          <p:nvPr/>
        </p:nvSpPr>
        <p:spPr>
          <a:xfrm>
            <a:off x="5558754" y="2596334"/>
            <a:ext cx="6145757" cy="3385542"/>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Contribute to the planning details</a:t>
            </a:r>
          </a:p>
          <a:p>
            <a:r>
              <a:rPr lang="en-US" sz="2800" dirty="0">
                <a:latin typeface="Arial" panose="020B0604020202020204" pitchFamily="34" charset="0"/>
                <a:cs typeface="Arial" panose="020B0604020202020204" pitchFamily="34" charset="0"/>
              </a:rPr>
              <a:t>	Theme</a:t>
            </a:r>
          </a:p>
          <a:p>
            <a:r>
              <a:rPr lang="en-US" sz="2800" dirty="0">
                <a:latin typeface="Arial" panose="020B0604020202020204" pitchFamily="34" charset="0"/>
                <a:cs typeface="Arial" panose="020B0604020202020204" pitchFamily="34" charset="0"/>
              </a:rPr>
              <a:t>	Design</a:t>
            </a:r>
          </a:p>
          <a:p>
            <a:r>
              <a:rPr lang="en-US" sz="2800" dirty="0">
                <a:latin typeface="Arial" panose="020B0604020202020204" pitchFamily="34" charset="0"/>
                <a:cs typeface="Arial" panose="020B0604020202020204" pitchFamily="34" charset="0"/>
              </a:rPr>
              <a:t>	T-shirt Selection</a:t>
            </a:r>
          </a:p>
          <a:p>
            <a:r>
              <a:rPr lang="en-US" sz="2800" dirty="0">
                <a:latin typeface="Arial" panose="020B0604020202020204" pitchFamily="34" charset="0"/>
                <a:cs typeface="Arial" panose="020B0604020202020204" pitchFamily="34" charset="0"/>
              </a:rPr>
              <a:t>	Session Script Development</a:t>
            </a:r>
          </a:p>
          <a:p>
            <a:r>
              <a:rPr lang="en-US" sz="2800" dirty="0">
                <a:latin typeface="Arial" panose="020B0604020202020204" pitchFamily="34" charset="0"/>
                <a:cs typeface="Arial" panose="020B0604020202020204" pitchFamily="34" charset="0"/>
              </a:rPr>
              <a:t>	Individual Speeches</a:t>
            </a:r>
          </a:p>
          <a:p>
            <a:r>
              <a:rPr lang="en-US" sz="2800" dirty="0">
                <a:latin typeface="Arial" panose="020B0604020202020204" pitchFamily="34" charset="0"/>
                <a:cs typeface="Arial" panose="020B0604020202020204" pitchFamily="34" charset="0"/>
              </a:rPr>
              <a:t>	Workshop Presentations </a:t>
            </a:r>
          </a:p>
          <a:p>
            <a:endParaRPr lang="en-US" dirty="0"/>
          </a:p>
        </p:txBody>
      </p:sp>
      <p:pic>
        <p:nvPicPr>
          <p:cNvPr id="9" name="Picture 8">
            <a:extLst>
              <a:ext uri="{FF2B5EF4-FFF2-40B4-BE49-F238E27FC236}">
                <a16:creationId xmlns:a16="http://schemas.microsoft.com/office/drawing/2014/main" id="{47EAF96C-EAC0-FC4A-B856-ADBF95EED081}"/>
              </a:ext>
            </a:extLst>
          </p:cNvPr>
          <p:cNvPicPr>
            <a:picLocks noChangeAspect="1"/>
          </p:cNvPicPr>
          <p:nvPr/>
        </p:nvPicPr>
        <p:blipFill>
          <a:blip r:embed="rId3"/>
          <a:stretch>
            <a:fillRect/>
          </a:stretch>
        </p:blipFill>
        <p:spPr>
          <a:xfrm>
            <a:off x="300516" y="2329143"/>
            <a:ext cx="4870311" cy="3652733"/>
          </a:xfrm>
          <a:prstGeom prst="rect">
            <a:avLst/>
          </a:prstGeom>
        </p:spPr>
      </p:pic>
    </p:spTree>
    <p:extLst>
      <p:ext uri="{BB962C8B-B14F-4D97-AF65-F5344CB8AC3E}">
        <p14:creationId xmlns:p14="http://schemas.microsoft.com/office/powerpoint/2010/main" val="3565711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104494-33EF-CE4C-ACCC-31243CD9C3ED}"/>
              </a:ext>
            </a:extLst>
          </p:cNvPr>
          <p:cNvSpPr txBox="1"/>
          <p:nvPr/>
        </p:nvSpPr>
        <p:spPr>
          <a:xfrm>
            <a:off x="353290" y="653626"/>
            <a:ext cx="3380509"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Sessions</a:t>
            </a:r>
          </a:p>
        </p:txBody>
      </p:sp>
      <p:sp>
        <p:nvSpPr>
          <p:cNvPr id="5" name="TextBox 4">
            <a:extLst>
              <a:ext uri="{FF2B5EF4-FFF2-40B4-BE49-F238E27FC236}">
                <a16:creationId xmlns:a16="http://schemas.microsoft.com/office/drawing/2014/main" id="{99A8C115-1044-A74F-93E6-3AB58AB5F493}"/>
              </a:ext>
            </a:extLst>
          </p:cNvPr>
          <p:cNvSpPr txBox="1"/>
          <p:nvPr/>
        </p:nvSpPr>
        <p:spPr>
          <a:xfrm>
            <a:off x="581891" y="1416811"/>
            <a:ext cx="2923309" cy="461665"/>
          </a:xfrm>
          <a:prstGeom prst="rect">
            <a:avLst/>
          </a:prstGeom>
          <a:noFill/>
        </p:spPr>
        <p:txBody>
          <a:bodyPr wrap="square" rtlCol="0">
            <a:spAutoFit/>
          </a:bodyPr>
          <a:lstStyle/>
          <a:p>
            <a:pPr marL="342900" indent="-342900">
              <a:buFont typeface="Wingdings" pitchFamily="2" charset="2"/>
              <a:buChar char="v"/>
            </a:pPr>
            <a:r>
              <a:rPr lang="en-US" sz="2400" dirty="0">
                <a:latin typeface="Arial" panose="020B0604020202020204" pitchFamily="34" charset="0"/>
                <a:cs typeface="Arial" panose="020B0604020202020204" pitchFamily="34" charset="0"/>
              </a:rPr>
              <a:t>Youth Led</a:t>
            </a:r>
          </a:p>
        </p:txBody>
      </p:sp>
      <p:sp>
        <p:nvSpPr>
          <p:cNvPr id="6" name="TextBox 5">
            <a:extLst>
              <a:ext uri="{FF2B5EF4-FFF2-40B4-BE49-F238E27FC236}">
                <a16:creationId xmlns:a16="http://schemas.microsoft.com/office/drawing/2014/main" id="{24397343-D1D8-564E-A225-AA2100413E54}"/>
              </a:ext>
            </a:extLst>
          </p:cNvPr>
          <p:cNvSpPr txBox="1"/>
          <p:nvPr/>
        </p:nvSpPr>
        <p:spPr>
          <a:xfrm>
            <a:off x="581891" y="2064603"/>
            <a:ext cx="3988407" cy="1200329"/>
          </a:xfrm>
          <a:prstGeom prst="rect">
            <a:avLst/>
          </a:prstGeom>
          <a:noFill/>
        </p:spPr>
        <p:txBody>
          <a:bodyPr wrap="square" rtlCol="0">
            <a:spAutoFit/>
          </a:bodyPr>
          <a:lstStyle/>
          <a:p>
            <a:pPr marL="342900" indent="-342900">
              <a:buFont typeface="Wingdings" pitchFamily="2" charset="2"/>
              <a:buChar char="v"/>
            </a:pPr>
            <a:r>
              <a:rPr lang="en-US" sz="2400" dirty="0">
                <a:latin typeface="Arial" panose="020B0604020202020204" pitchFamily="34" charset="0"/>
                <a:cs typeface="Arial" panose="020B0604020202020204" pitchFamily="34" charset="0"/>
              </a:rPr>
              <a:t>Inspirational Speeches from Leadership Team Members</a:t>
            </a:r>
          </a:p>
        </p:txBody>
      </p:sp>
      <p:pic>
        <p:nvPicPr>
          <p:cNvPr id="3" name="Picture 2">
            <a:extLst>
              <a:ext uri="{FF2B5EF4-FFF2-40B4-BE49-F238E27FC236}">
                <a16:creationId xmlns:a16="http://schemas.microsoft.com/office/drawing/2014/main" id="{22693CD7-52A1-0A45-B79E-DA641FE19027}"/>
              </a:ext>
            </a:extLst>
          </p:cNvPr>
          <p:cNvPicPr>
            <a:picLocks noChangeAspect="1"/>
          </p:cNvPicPr>
          <p:nvPr/>
        </p:nvPicPr>
        <p:blipFill>
          <a:blip r:embed="rId2"/>
          <a:stretch>
            <a:fillRect/>
          </a:stretch>
        </p:blipFill>
        <p:spPr>
          <a:xfrm>
            <a:off x="6390757" y="110836"/>
            <a:ext cx="5433871" cy="5860473"/>
          </a:xfrm>
          <a:prstGeom prst="rect">
            <a:avLst/>
          </a:prstGeom>
        </p:spPr>
      </p:pic>
      <p:pic>
        <p:nvPicPr>
          <p:cNvPr id="10" name="Picture 6">
            <a:extLst>
              <a:ext uri="{FF2B5EF4-FFF2-40B4-BE49-F238E27FC236}">
                <a16:creationId xmlns:a16="http://schemas.microsoft.com/office/drawing/2014/main" id="{DB38A630-CC9E-9147-AFF5-11EDE0AF4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4391" y="4611147"/>
            <a:ext cx="1155038" cy="1181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993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104494-33EF-CE4C-ACCC-31243CD9C3ED}"/>
              </a:ext>
            </a:extLst>
          </p:cNvPr>
          <p:cNvSpPr txBox="1"/>
          <p:nvPr/>
        </p:nvSpPr>
        <p:spPr>
          <a:xfrm>
            <a:off x="353290" y="653626"/>
            <a:ext cx="3380509"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Sessions</a:t>
            </a:r>
          </a:p>
        </p:txBody>
      </p:sp>
      <p:sp>
        <p:nvSpPr>
          <p:cNvPr id="7" name="TextBox 6">
            <a:extLst>
              <a:ext uri="{FF2B5EF4-FFF2-40B4-BE49-F238E27FC236}">
                <a16:creationId xmlns:a16="http://schemas.microsoft.com/office/drawing/2014/main" id="{0D0DC5B4-0477-5E45-9C58-9601765DB8E1}"/>
              </a:ext>
            </a:extLst>
          </p:cNvPr>
          <p:cNvSpPr txBox="1"/>
          <p:nvPr/>
        </p:nvSpPr>
        <p:spPr>
          <a:xfrm>
            <a:off x="886691" y="1654106"/>
            <a:ext cx="4017818" cy="1938992"/>
          </a:xfrm>
          <a:prstGeom prst="rect">
            <a:avLst/>
          </a:prstGeom>
          <a:noFill/>
        </p:spPr>
        <p:txBody>
          <a:bodyPr wrap="square" rtlCol="0">
            <a:spAutoFit/>
          </a:bodyPr>
          <a:lstStyle/>
          <a:p>
            <a:pPr marL="285750" indent="-285750">
              <a:buFont typeface="Wingdings" pitchFamily="2" charset="2"/>
              <a:buChar char="v"/>
            </a:pPr>
            <a:r>
              <a:rPr lang="en-US" sz="2400" dirty="0">
                <a:latin typeface="Arial" panose="020B0604020202020204" pitchFamily="34" charset="0"/>
                <a:cs typeface="Arial" panose="020B0604020202020204" pitchFamily="34" charset="0"/>
              </a:rPr>
              <a:t>Interactive Fun Games that challenge 4-H members from across the state like Minute-to-Win-It and 4-H Jeopardy</a:t>
            </a:r>
          </a:p>
        </p:txBody>
      </p:sp>
      <p:pic>
        <p:nvPicPr>
          <p:cNvPr id="8" name="Picture 7">
            <a:extLst>
              <a:ext uri="{FF2B5EF4-FFF2-40B4-BE49-F238E27FC236}">
                <a16:creationId xmlns:a16="http://schemas.microsoft.com/office/drawing/2014/main" id="{68E407F1-7BC8-254F-BDAF-72DF9075E115}"/>
              </a:ext>
            </a:extLst>
          </p:cNvPr>
          <p:cNvPicPr>
            <a:picLocks noChangeAspect="1"/>
          </p:cNvPicPr>
          <p:nvPr/>
        </p:nvPicPr>
        <p:blipFill>
          <a:blip r:embed="rId2"/>
          <a:stretch>
            <a:fillRect/>
          </a:stretch>
        </p:blipFill>
        <p:spPr>
          <a:xfrm>
            <a:off x="6753788" y="653626"/>
            <a:ext cx="4792509" cy="4869543"/>
          </a:xfrm>
          <a:prstGeom prst="rect">
            <a:avLst/>
          </a:prstGeom>
        </p:spPr>
      </p:pic>
    </p:spTree>
    <p:extLst>
      <p:ext uri="{BB962C8B-B14F-4D97-AF65-F5344CB8AC3E}">
        <p14:creationId xmlns:p14="http://schemas.microsoft.com/office/powerpoint/2010/main" val="791558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104494-33EF-CE4C-ACCC-31243CD9C3ED}"/>
              </a:ext>
            </a:extLst>
          </p:cNvPr>
          <p:cNvSpPr txBox="1"/>
          <p:nvPr/>
        </p:nvSpPr>
        <p:spPr>
          <a:xfrm>
            <a:off x="338776" y="590151"/>
            <a:ext cx="3380509"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Sessions</a:t>
            </a:r>
          </a:p>
        </p:txBody>
      </p:sp>
      <p:sp>
        <p:nvSpPr>
          <p:cNvPr id="5" name="TextBox 4">
            <a:extLst>
              <a:ext uri="{FF2B5EF4-FFF2-40B4-BE49-F238E27FC236}">
                <a16:creationId xmlns:a16="http://schemas.microsoft.com/office/drawing/2014/main" id="{99A8C115-1044-A74F-93E6-3AB58AB5F493}"/>
              </a:ext>
            </a:extLst>
          </p:cNvPr>
          <p:cNvSpPr txBox="1"/>
          <p:nvPr/>
        </p:nvSpPr>
        <p:spPr>
          <a:xfrm>
            <a:off x="671283" y="1732226"/>
            <a:ext cx="2923309" cy="461665"/>
          </a:xfrm>
          <a:prstGeom prst="rect">
            <a:avLst/>
          </a:prstGeom>
          <a:noFill/>
        </p:spPr>
        <p:txBody>
          <a:bodyPr wrap="square" rtlCol="0">
            <a:spAutoFit/>
          </a:bodyPr>
          <a:lstStyle/>
          <a:p>
            <a:pPr marL="285750" indent="-285750">
              <a:buFont typeface="Wingdings" pitchFamily="2" charset="2"/>
              <a:buChar char="v"/>
            </a:pPr>
            <a:r>
              <a:rPr lang="en-US" sz="2400" dirty="0">
                <a:latin typeface="Arial" panose="020B0604020202020204" pitchFamily="34" charset="0"/>
                <a:cs typeface="Arial" panose="020B0604020202020204" pitchFamily="34" charset="0"/>
              </a:rPr>
              <a:t>Guest Speakers</a:t>
            </a:r>
          </a:p>
        </p:txBody>
      </p:sp>
      <p:sp>
        <p:nvSpPr>
          <p:cNvPr id="8" name="TextBox 7">
            <a:extLst>
              <a:ext uri="{FF2B5EF4-FFF2-40B4-BE49-F238E27FC236}">
                <a16:creationId xmlns:a16="http://schemas.microsoft.com/office/drawing/2014/main" id="{8D413F97-AC03-1D46-B1D0-C97540D50FED}"/>
              </a:ext>
            </a:extLst>
          </p:cNvPr>
          <p:cNvSpPr txBox="1"/>
          <p:nvPr/>
        </p:nvSpPr>
        <p:spPr>
          <a:xfrm>
            <a:off x="671284" y="2277456"/>
            <a:ext cx="3172691" cy="461665"/>
          </a:xfrm>
          <a:prstGeom prst="rect">
            <a:avLst/>
          </a:prstGeom>
          <a:noFill/>
        </p:spPr>
        <p:txBody>
          <a:bodyPr wrap="square" rtlCol="0">
            <a:spAutoFit/>
          </a:bodyPr>
          <a:lstStyle/>
          <a:p>
            <a:pPr marL="342900" indent="-342900">
              <a:buFont typeface="Wingdings" pitchFamily="2" charset="2"/>
              <a:buChar char="v"/>
            </a:pPr>
            <a:r>
              <a:rPr lang="en-US" sz="2400" dirty="0">
                <a:latin typeface="Arial" panose="020B0604020202020204" pitchFamily="34" charset="0"/>
                <a:cs typeface="Arial" panose="020B0604020202020204" pitchFamily="34" charset="0"/>
              </a:rPr>
              <a:t>Special Guests </a:t>
            </a:r>
          </a:p>
        </p:txBody>
      </p:sp>
      <p:pic>
        <p:nvPicPr>
          <p:cNvPr id="11" name="Picture 10">
            <a:extLst>
              <a:ext uri="{FF2B5EF4-FFF2-40B4-BE49-F238E27FC236}">
                <a16:creationId xmlns:a16="http://schemas.microsoft.com/office/drawing/2014/main" id="{363C92E3-1EE3-8E4E-8FB0-4B3F6D70B695}"/>
              </a:ext>
            </a:extLst>
          </p:cNvPr>
          <p:cNvPicPr>
            <a:picLocks noChangeAspect="1"/>
          </p:cNvPicPr>
          <p:nvPr/>
        </p:nvPicPr>
        <p:blipFill>
          <a:blip r:embed="rId2"/>
          <a:stretch>
            <a:fillRect/>
          </a:stretch>
        </p:blipFill>
        <p:spPr>
          <a:xfrm>
            <a:off x="6045170" y="894982"/>
            <a:ext cx="5978935" cy="4484202"/>
          </a:xfrm>
          <a:prstGeom prst="rect">
            <a:avLst/>
          </a:prstGeom>
        </p:spPr>
      </p:pic>
      <p:pic>
        <p:nvPicPr>
          <p:cNvPr id="13" name="Picture 12">
            <a:extLst>
              <a:ext uri="{FF2B5EF4-FFF2-40B4-BE49-F238E27FC236}">
                <a16:creationId xmlns:a16="http://schemas.microsoft.com/office/drawing/2014/main" id="{C14BDAF4-A8D5-7E40-A03D-8EFD7521F9D4}"/>
              </a:ext>
            </a:extLst>
          </p:cNvPr>
          <p:cNvPicPr>
            <a:picLocks noChangeAspect="1"/>
          </p:cNvPicPr>
          <p:nvPr/>
        </p:nvPicPr>
        <p:blipFill>
          <a:blip r:embed="rId3"/>
          <a:stretch>
            <a:fillRect/>
          </a:stretch>
        </p:blipFill>
        <p:spPr>
          <a:xfrm rot="10800000">
            <a:off x="1347569" y="3137083"/>
            <a:ext cx="3775973" cy="2831980"/>
          </a:xfrm>
          <a:prstGeom prst="rect">
            <a:avLst/>
          </a:prstGeom>
        </p:spPr>
      </p:pic>
      <p:sp>
        <p:nvSpPr>
          <p:cNvPr id="17" name="TextBox 16">
            <a:extLst>
              <a:ext uri="{FF2B5EF4-FFF2-40B4-BE49-F238E27FC236}">
                <a16:creationId xmlns:a16="http://schemas.microsoft.com/office/drawing/2014/main" id="{5363E08E-BB7D-A543-A41F-B64A09CB0D2B}"/>
              </a:ext>
            </a:extLst>
          </p:cNvPr>
          <p:cNvSpPr txBox="1"/>
          <p:nvPr/>
        </p:nvSpPr>
        <p:spPr>
          <a:xfrm>
            <a:off x="671283" y="1224395"/>
            <a:ext cx="3624945" cy="461665"/>
          </a:xfrm>
          <a:prstGeom prst="rect">
            <a:avLst/>
          </a:prstGeom>
          <a:noFill/>
        </p:spPr>
        <p:txBody>
          <a:bodyPr wrap="square" rtlCol="0">
            <a:spAutoFit/>
          </a:bodyPr>
          <a:lstStyle/>
          <a:p>
            <a:pPr marL="285750" indent="-285750">
              <a:buFont typeface="Wingdings" pitchFamily="2" charset="2"/>
              <a:buChar char="v"/>
            </a:pPr>
            <a:r>
              <a:rPr lang="en-US" sz="2400" dirty="0">
                <a:latin typeface="Arial" panose="020B0604020202020204" pitchFamily="34" charset="0"/>
                <a:cs typeface="Arial" panose="020B0604020202020204" pitchFamily="34" charset="0"/>
              </a:rPr>
              <a:t>Motivational Speakers</a:t>
            </a:r>
          </a:p>
        </p:txBody>
      </p:sp>
    </p:spTree>
    <p:extLst>
      <p:ext uri="{BB962C8B-B14F-4D97-AF65-F5344CB8AC3E}">
        <p14:creationId xmlns:p14="http://schemas.microsoft.com/office/powerpoint/2010/main" val="1155325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104494-33EF-CE4C-ACCC-31243CD9C3ED}"/>
              </a:ext>
            </a:extLst>
          </p:cNvPr>
          <p:cNvSpPr txBox="1"/>
          <p:nvPr/>
        </p:nvSpPr>
        <p:spPr>
          <a:xfrm>
            <a:off x="353290" y="653626"/>
            <a:ext cx="4121728"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Banquet</a:t>
            </a:r>
          </a:p>
        </p:txBody>
      </p:sp>
      <p:sp>
        <p:nvSpPr>
          <p:cNvPr id="6" name="TextBox 5">
            <a:extLst>
              <a:ext uri="{FF2B5EF4-FFF2-40B4-BE49-F238E27FC236}">
                <a16:creationId xmlns:a16="http://schemas.microsoft.com/office/drawing/2014/main" id="{0EDCC501-15FC-D141-AB49-2E682AA42B34}"/>
              </a:ext>
            </a:extLst>
          </p:cNvPr>
          <p:cNvSpPr txBox="1"/>
          <p:nvPr/>
        </p:nvSpPr>
        <p:spPr>
          <a:xfrm>
            <a:off x="2565811" y="884458"/>
            <a:ext cx="8618353" cy="830997"/>
          </a:xfrm>
          <a:prstGeom prst="rect">
            <a:avLst/>
          </a:prstGeom>
          <a:noFill/>
        </p:spPr>
        <p:txBody>
          <a:bodyPr wrap="square" rtlCol="0">
            <a:spAutoFit/>
          </a:bodyPr>
          <a:lstStyle/>
          <a:p>
            <a:pPr marL="342900" indent="-342900">
              <a:buFont typeface="Wingdings" pitchFamily="2" charset="2"/>
              <a:buChar char="v"/>
            </a:pPr>
            <a:r>
              <a:rPr lang="en-US" sz="2400" dirty="0">
                <a:latin typeface="Arial" panose="020B0604020202020204" pitchFamily="34" charset="0"/>
                <a:cs typeface="Arial" panose="020B0604020202020204" pitchFamily="34" charset="0"/>
              </a:rPr>
              <a:t>The Saturday night session is set up in a banquet setting.  The 4-Hers are asked to dress up for this session.</a:t>
            </a:r>
          </a:p>
        </p:txBody>
      </p:sp>
      <p:pic>
        <p:nvPicPr>
          <p:cNvPr id="3" name="Picture 2">
            <a:extLst>
              <a:ext uri="{FF2B5EF4-FFF2-40B4-BE49-F238E27FC236}">
                <a16:creationId xmlns:a16="http://schemas.microsoft.com/office/drawing/2014/main" id="{50E72C05-1204-B24C-8FFC-2219B59F0FF4}"/>
              </a:ext>
            </a:extLst>
          </p:cNvPr>
          <p:cNvPicPr>
            <a:picLocks noChangeAspect="1"/>
          </p:cNvPicPr>
          <p:nvPr/>
        </p:nvPicPr>
        <p:blipFill>
          <a:blip r:embed="rId2"/>
          <a:stretch>
            <a:fillRect/>
          </a:stretch>
        </p:blipFill>
        <p:spPr>
          <a:xfrm>
            <a:off x="188686" y="2548581"/>
            <a:ext cx="5216910" cy="3467589"/>
          </a:xfrm>
          <a:prstGeom prst="rect">
            <a:avLst/>
          </a:prstGeom>
        </p:spPr>
      </p:pic>
      <p:sp>
        <p:nvSpPr>
          <p:cNvPr id="12" name="TextBox 11">
            <a:extLst>
              <a:ext uri="{FF2B5EF4-FFF2-40B4-BE49-F238E27FC236}">
                <a16:creationId xmlns:a16="http://schemas.microsoft.com/office/drawing/2014/main" id="{4814F69E-855C-7F41-A6F2-B712540A8E48}"/>
              </a:ext>
            </a:extLst>
          </p:cNvPr>
          <p:cNvSpPr txBox="1"/>
          <p:nvPr/>
        </p:nvSpPr>
        <p:spPr>
          <a:xfrm>
            <a:off x="2565811" y="1831383"/>
            <a:ext cx="5249194" cy="461665"/>
          </a:xfrm>
          <a:prstGeom prst="rect">
            <a:avLst/>
          </a:prstGeom>
          <a:noFill/>
        </p:spPr>
        <p:txBody>
          <a:bodyPr wrap="none" rtlCol="0">
            <a:spAutoFit/>
          </a:bodyPr>
          <a:lstStyle/>
          <a:p>
            <a:pPr marL="285750" indent="-285750">
              <a:buFont typeface="Wingdings" pitchFamily="2" charset="2"/>
              <a:buChar char="v"/>
            </a:pPr>
            <a:r>
              <a:rPr lang="en-US" sz="2400" dirty="0">
                <a:latin typeface="Arial" panose="020B0604020202020204" pitchFamily="34" charset="0"/>
                <a:cs typeface="Arial" panose="020B0604020202020204" pitchFamily="34" charset="0"/>
              </a:rPr>
              <a:t>State Portfolio Winners Announced</a:t>
            </a:r>
          </a:p>
        </p:txBody>
      </p:sp>
      <p:pic>
        <p:nvPicPr>
          <p:cNvPr id="13" name="Picture 12">
            <a:extLst>
              <a:ext uri="{FF2B5EF4-FFF2-40B4-BE49-F238E27FC236}">
                <a16:creationId xmlns:a16="http://schemas.microsoft.com/office/drawing/2014/main" id="{5C2C4451-AE5E-6E40-8415-949CBFF28DC5}"/>
              </a:ext>
            </a:extLst>
          </p:cNvPr>
          <p:cNvPicPr>
            <a:picLocks noChangeAspect="1"/>
          </p:cNvPicPr>
          <p:nvPr/>
        </p:nvPicPr>
        <p:blipFill>
          <a:blip r:embed="rId3"/>
          <a:stretch>
            <a:fillRect/>
          </a:stretch>
        </p:blipFill>
        <p:spPr>
          <a:xfrm>
            <a:off x="6763657" y="2521362"/>
            <a:ext cx="5162438" cy="3447675"/>
          </a:xfrm>
          <a:prstGeom prst="rect">
            <a:avLst/>
          </a:prstGeom>
        </p:spPr>
      </p:pic>
    </p:spTree>
    <p:extLst>
      <p:ext uri="{BB962C8B-B14F-4D97-AF65-F5344CB8AC3E}">
        <p14:creationId xmlns:p14="http://schemas.microsoft.com/office/powerpoint/2010/main" val="2830865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F2F7CD-BB03-A648-8071-B2257FDB83C1}"/>
              </a:ext>
            </a:extLst>
          </p:cNvPr>
          <p:cNvPicPr>
            <a:picLocks noChangeAspect="1"/>
          </p:cNvPicPr>
          <p:nvPr/>
        </p:nvPicPr>
        <p:blipFill>
          <a:blip r:embed="rId2"/>
          <a:stretch>
            <a:fillRect/>
          </a:stretch>
        </p:blipFill>
        <p:spPr>
          <a:xfrm>
            <a:off x="5978979" y="3099128"/>
            <a:ext cx="4818743" cy="2918450"/>
          </a:xfrm>
          <a:prstGeom prst="rect">
            <a:avLst/>
          </a:prstGeom>
        </p:spPr>
      </p:pic>
      <p:sp>
        <p:nvSpPr>
          <p:cNvPr id="10" name="TextBox 9">
            <a:extLst>
              <a:ext uri="{FF2B5EF4-FFF2-40B4-BE49-F238E27FC236}">
                <a16:creationId xmlns:a16="http://schemas.microsoft.com/office/drawing/2014/main" id="{4D547FA9-EA48-BA43-9BC2-900BFC3C01EB}"/>
              </a:ext>
            </a:extLst>
          </p:cNvPr>
          <p:cNvSpPr txBox="1"/>
          <p:nvPr/>
        </p:nvSpPr>
        <p:spPr>
          <a:xfrm>
            <a:off x="1078018" y="467000"/>
            <a:ext cx="4611581"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Workshop Topics</a:t>
            </a:r>
          </a:p>
        </p:txBody>
      </p:sp>
      <p:sp>
        <p:nvSpPr>
          <p:cNvPr id="13" name="TextBox 12">
            <a:extLst>
              <a:ext uri="{FF2B5EF4-FFF2-40B4-BE49-F238E27FC236}">
                <a16:creationId xmlns:a16="http://schemas.microsoft.com/office/drawing/2014/main" id="{0AC0A45A-69D2-D64E-A4CB-C044A86E5788}"/>
              </a:ext>
            </a:extLst>
          </p:cNvPr>
          <p:cNvSpPr txBox="1"/>
          <p:nvPr/>
        </p:nvSpPr>
        <p:spPr>
          <a:xfrm>
            <a:off x="1305311" y="1312348"/>
            <a:ext cx="4469493" cy="3046988"/>
          </a:xfrm>
          <a:prstGeom prst="rect">
            <a:avLst/>
          </a:prstGeom>
          <a:noFill/>
        </p:spPr>
        <p:txBody>
          <a:bodyPr wrap="none" rtlCol="0">
            <a:spAutoFit/>
          </a:bodyPr>
          <a:lstStyle/>
          <a:p>
            <a:pPr marL="285750" indent="-285750">
              <a:buFont typeface="Wingdings" pitchFamily="2" charset="2"/>
              <a:buChar char="v"/>
            </a:pPr>
            <a:r>
              <a:rPr lang="en-US" sz="3200" dirty="0">
                <a:latin typeface="Arial" panose="020B0604020202020204" pitchFamily="34" charset="0"/>
                <a:cs typeface="Arial" panose="020B0604020202020204" pitchFamily="34" charset="0"/>
              </a:rPr>
              <a:t>Self-Esteem</a:t>
            </a:r>
          </a:p>
          <a:p>
            <a:pPr marL="285750" indent="-285750">
              <a:buFont typeface="Wingdings" pitchFamily="2" charset="2"/>
              <a:buChar char="v"/>
            </a:pPr>
            <a:r>
              <a:rPr lang="en-US" sz="3200" dirty="0">
                <a:latin typeface="Arial" panose="020B0604020202020204" pitchFamily="34" charset="0"/>
                <a:cs typeface="Arial" panose="020B0604020202020204" pitchFamily="34" charset="0"/>
              </a:rPr>
              <a:t>Confidence Building</a:t>
            </a:r>
          </a:p>
          <a:p>
            <a:pPr marL="285750" indent="-285750">
              <a:buFont typeface="Wingdings" pitchFamily="2" charset="2"/>
              <a:buChar char="v"/>
            </a:pPr>
            <a:r>
              <a:rPr lang="en-US" sz="3200" dirty="0">
                <a:latin typeface="Arial" panose="020B0604020202020204" pitchFamily="34" charset="0"/>
                <a:cs typeface="Arial" panose="020B0604020202020204" pitchFamily="34" charset="0"/>
              </a:rPr>
              <a:t>Team Building</a:t>
            </a:r>
          </a:p>
          <a:p>
            <a:pPr marL="285750" indent="-285750">
              <a:buFont typeface="Wingdings" pitchFamily="2" charset="2"/>
              <a:buChar char="v"/>
            </a:pPr>
            <a:r>
              <a:rPr lang="en-US" sz="3200" dirty="0">
                <a:latin typeface="Arial" panose="020B0604020202020204" pitchFamily="34" charset="0"/>
                <a:cs typeface="Arial" panose="020B0604020202020204" pitchFamily="34" charset="0"/>
              </a:rPr>
              <a:t>Communication Skills</a:t>
            </a:r>
          </a:p>
          <a:p>
            <a:pPr marL="285750" indent="-285750">
              <a:buFont typeface="Wingdings" pitchFamily="2" charset="2"/>
              <a:buChar char="v"/>
            </a:pPr>
            <a:r>
              <a:rPr lang="en-US" sz="3200" dirty="0">
                <a:latin typeface="Arial" panose="020B0604020202020204" pitchFamily="34" charset="0"/>
                <a:cs typeface="Arial" panose="020B0604020202020204" pitchFamily="34" charset="0"/>
              </a:rPr>
              <a:t>Commitment</a:t>
            </a:r>
          </a:p>
          <a:p>
            <a:pPr marL="285750" indent="-285750">
              <a:buFont typeface="Wingdings" pitchFamily="2" charset="2"/>
              <a:buChar char="v"/>
            </a:pPr>
            <a:r>
              <a:rPr lang="en-US" sz="3200" dirty="0">
                <a:latin typeface="Arial" panose="020B0604020202020204" pitchFamily="34" charset="0"/>
                <a:cs typeface="Arial" panose="020B0604020202020204" pitchFamily="34" charset="0"/>
              </a:rPr>
              <a:t>Goal Setting</a:t>
            </a:r>
          </a:p>
        </p:txBody>
      </p:sp>
      <p:pic>
        <p:nvPicPr>
          <p:cNvPr id="17" name="Picture 16">
            <a:extLst>
              <a:ext uri="{FF2B5EF4-FFF2-40B4-BE49-F238E27FC236}">
                <a16:creationId xmlns:a16="http://schemas.microsoft.com/office/drawing/2014/main" id="{916D6BE7-34F4-7C48-A625-945F5879207E}"/>
              </a:ext>
            </a:extLst>
          </p:cNvPr>
          <p:cNvPicPr>
            <a:picLocks noChangeAspect="1"/>
          </p:cNvPicPr>
          <p:nvPr/>
        </p:nvPicPr>
        <p:blipFill>
          <a:blip r:embed="rId3"/>
          <a:stretch>
            <a:fillRect/>
          </a:stretch>
        </p:blipFill>
        <p:spPr>
          <a:xfrm>
            <a:off x="8636001" y="24425"/>
            <a:ext cx="3410856" cy="3074703"/>
          </a:xfrm>
          <a:prstGeom prst="rect">
            <a:avLst/>
          </a:prstGeom>
        </p:spPr>
      </p:pic>
      <p:pic>
        <p:nvPicPr>
          <p:cNvPr id="18" name="Picture 6">
            <a:extLst>
              <a:ext uri="{FF2B5EF4-FFF2-40B4-BE49-F238E27FC236}">
                <a16:creationId xmlns:a16="http://schemas.microsoft.com/office/drawing/2014/main" id="{8AEBBE1C-D922-C944-9630-11432AB9E0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5020" y="4558353"/>
            <a:ext cx="1155038" cy="1181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3709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DA4BCF-8271-274A-A1E5-323A2D4909D0}"/>
              </a:ext>
            </a:extLst>
          </p:cNvPr>
          <p:cNvSpPr txBox="1"/>
          <p:nvPr/>
        </p:nvSpPr>
        <p:spPr>
          <a:xfrm>
            <a:off x="836552" y="264066"/>
            <a:ext cx="10780153"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Workshops and/or Tours for Career Exploration</a:t>
            </a:r>
          </a:p>
        </p:txBody>
      </p:sp>
      <p:pic>
        <p:nvPicPr>
          <p:cNvPr id="6" name="Picture 5">
            <a:extLst>
              <a:ext uri="{FF2B5EF4-FFF2-40B4-BE49-F238E27FC236}">
                <a16:creationId xmlns:a16="http://schemas.microsoft.com/office/drawing/2014/main" id="{CA0B7A2A-7AA6-7C46-BBD5-80DCEAA5A170}"/>
              </a:ext>
            </a:extLst>
          </p:cNvPr>
          <p:cNvPicPr>
            <a:picLocks noChangeAspect="1"/>
          </p:cNvPicPr>
          <p:nvPr/>
        </p:nvPicPr>
        <p:blipFill>
          <a:blip r:embed="rId2"/>
          <a:stretch>
            <a:fillRect/>
          </a:stretch>
        </p:blipFill>
        <p:spPr>
          <a:xfrm>
            <a:off x="6836229" y="2270035"/>
            <a:ext cx="5052905" cy="3789679"/>
          </a:xfrm>
          <a:prstGeom prst="rect">
            <a:avLst/>
          </a:prstGeom>
        </p:spPr>
      </p:pic>
      <p:pic>
        <p:nvPicPr>
          <p:cNvPr id="8" name="Picture 7">
            <a:extLst>
              <a:ext uri="{FF2B5EF4-FFF2-40B4-BE49-F238E27FC236}">
                <a16:creationId xmlns:a16="http://schemas.microsoft.com/office/drawing/2014/main" id="{F3061C97-1920-5645-8BF0-D5F417B90CA1}"/>
              </a:ext>
            </a:extLst>
          </p:cNvPr>
          <p:cNvPicPr>
            <a:picLocks noChangeAspect="1"/>
          </p:cNvPicPr>
          <p:nvPr/>
        </p:nvPicPr>
        <p:blipFill>
          <a:blip r:embed="rId3"/>
          <a:stretch>
            <a:fillRect/>
          </a:stretch>
        </p:blipFill>
        <p:spPr>
          <a:xfrm>
            <a:off x="275773" y="2252050"/>
            <a:ext cx="5500914" cy="3807664"/>
          </a:xfrm>
          <a:prstGeom prst="rect">
            <a:avLst/>
          </a:prstGeom>
        </p:spPr>
      </p:pic>
      <p:sp>
        <p:nvSpPr>
          <p:cNvPr id="9" name="TextBox 8">
            <a:extLst>
              <a:ext uri="{FF2B5EF4-FFF2-40B4-BE49-F238E27FC236}">
                <a16:creationId xmlns:a16="http://schemas.microsoft.com/office/drawing/2014/main" id="{D1478D62-2F93-F846-86E3-6DC6D711C26C}"/>
              </a:ext>
            </a:extLst>
          </p:cNvPr>
          <p:cNvSpPr txBox="1"/>
          <p:nvPr/>
        </p:nvSpPr>
        <p:spPr>
          <a:xfrm>
            <a:off x="275773" y="1082384"/>
            <a:ext cx="11827210" cy="101566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Senior Leadership Retreat (SLR) focuses on a mixture of career exploration opportunities depending on the location, including but not limited to career skills workshops, tours of different businesses and visits to New Mexico State University (NMSU) campus to learn about a variety of majors.</a:t>
            </a:r>
          </a:p>
        </p:txBody>
      </p:sp>
    </p:spTree>
    <p:extLst>
      <p:ext uri="{BB962C8B-B14F-4D97-AF65-F5344CB8AC3E}">
        <p14:creationId xmlns:p14="http://schemas.microsoft.com/office/powerpoint/2010/main" val="26156821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13160</TotalTime>
  <Words>293</Words>
  <Application>Microsoft Macintosh PowerPoint</Application>
  <PresentationFormat>Widescreen</PresentationFormat>
  <Paragraphs>50</Paragraphs>
  <Slides>12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American Typewriter</vt: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Cheryl Butterfield</cp:lastModifiedBy>
  <cp:revision>153</cp:revision>
  <cp:lastPrinted>2022-10-06T18:02:50Z</cp:lastPrinted>
  <dcterms:created xsi:type="dcterms:W3CDTF">2017-02-21T20:50:35Z</dcterms:created>
  <dcterms:modified xsi:type="dcterms:W3CDTF">2022-12-02T16:03:56Z</dcterms:modified>
</cp:coreProperties>
</file>