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4" r:id="rId8"/>
    <p:sldId id="265" r:id="rId9"/>
    <p:sldId id="266" r:id="rId10"/>
    <p:sldId id="263" r:id="rId11"/>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5" d="100"/>
          <a:sy n="115" d="100"/>
        </p:scale>
        <p:origin x="512"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3215C-E6F0-790D-28CB-F3F724489C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DB851E-6E34-25C4-C621-24B9D91559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05C3457-A7F0-1C50-F4D9-DB6CCF4055A7}"/>
              </a:ext>
            </a:extLst>
          </p:cNvPr>
          <p:cNvSpPr>
            <a:spLocks noGrp="1"/>
          </p:cNvSpPr>
          <p:nvPr>
            <p:ph type="dt" sz="half" idx="10"/>
          </p:nvPr>
        </p:nvSpPr>
        <p:spPr/>
        <p:txBody>
          <a:bodyPr/>
          <a:lstStyle/>
          <a:p>
            <a:fld id="{47F0E67A-7D28-476B-AB6D-E10E941FDEE1}" type="datetimeFigureOut">
              <a:rPr lang="en-US" smtClean="0"/>
              <a:t>10/10/23</a:t>
            </a:fld>
            <a:endParaRPr lang="en-US"/>
          </a:p>
        </p:txBody>
      </p:sp>
      <p:sp>
        <p:nvSpPr>
          <p:cNvPr id="5" name="Footer Placeholder 4">
            <a:extLst>
              <a:ext uri="{FF2B5EF4-FFF2-40B4-BE49-F238E27FC236}">
                <a16:creationId xmlns:a16="http://schemas.microsoft.com/office/drawing/2014/main" id="{C309B839-889C-61ED-767A-DAB64507FF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286B7F-EC4D-C524-999F-F54F9DAC2482}"/>
              </a:ext>
            </a:extLst>
          </p:cNvPr>
          <p:cNvSpPr>
            <a:spLocks noGrp="1"/>
          </p:cNvSpPr>
          <p:nvPr>
            <p:ph type="sldNum" sz="quarter" idx="12"/>
          </p:nvPr>
        </p:nvSpPr>
        <p:spPr/>
        <p:txBody>
          <a:bodyPr/>
          <a:lstStyle/>
          <a:p>
            <a:fld id="{9C18FB25-9105-40F1-B196-1E4D202BC672}" type="slidenum">
              <a:rPr lang="en-US" smtClean="0"/>
              <a:t>‹#›</a:t>
            </a:fld>
            <a:endParaRPr lang="en-US"/>
          </a:p>
        </p:txBody>
      </p:sp>
    </p:spTree>
    <p:extLst>
      <p:ext uri="{BB962C8B-B14F-4D97-AF65-F5344CB8AC3E}">
        <p14:creationId xmlns:p14="http://schemas.microsoft.com/office/powerpoint/2010/main" val="1790644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B04D1-E536-C928-35CC-D75F9B273C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E7E1B17-9D19-387B-6759-0C99FBE87B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ED5E3E-17E7-53CF-B177-BCAEDFC3CD10}"/>
              </a:ext>
            </a:extLst>
          </p:cNvPr>
          <p:cNvSpPr>
            <a:spLocks noGrp="1"/>
          </p:cNvSpPr>
          <p:nvPr>
            <p:ph type="dt" sz="half" idx="10"/>
          </p:nvPr>
        </p:nvSpPr>
        <p:spPr/>
        <p:txBody>
          <a:bodyPr/>
          <a:lstStyle/>
          <a:p>
            <a:fld id="{47F0E67A-7D28-476B-AB6D-E10E941FDEE1}" type="datetimeFigureOut">
              <a:rPr lang="en-US" smtClean="0"/>
              <a:t>10/10/23</a:t>
            </a:fld>
            <a:endParaRPr lang="en-US"/>
          </a:p>
        </p:txBody>
      </p:sp>
      <p:sp>
        <p:nvSpPr>
          <p:cNvPr id="5" name="Footer Placeholder 4">
            <a:extLst>
              <a:ext uri="{FF2B5EF4-FFF2-40B4-BE49-F238E27FC236}">
                <a16:creationId xmlns:a16="http://schemas.microsoft.com/office/drawing/2014/main" id="{7C436E4D-0990-E3DD-D599-B3721836BB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9B2070-4CF8-A57D-C6FF-FF0A58CC5FCA}"/>
              </a:ext>
            </a:extLst>
          </p:cNvPr>
          <p:cNvSpPr>
            <a:spLocks noGrp="1"/>
          </p:cNvSpPr>
          <p:nvPr>
            <p:ph type="sldNum" sz="quarter" idx="12"/>
          </p:nvPr>
        </p:nvSpPr>
        <p:spPr/>
        <p:txBody>
          <a:bodyPr/>
          <a:lstStyle/>
          <a:p>
            <a:fld id="{9C18FB25-9105-40F1-B196-1E4D202BC672}" type="slidenum">
              <a:rPr lang="en-US" smtClean="0"/>
              <a:t>‹#›</a:t>
            </a:fld>
            <a:endParaRPr lang="en-US"/>
          </a:p>
        </p:txBody>
      </p:sp>
    </p:spTree>
    <p:extLst>
      <p:ext uri="{BB962C8B-B14F-4D97-AF65-F5344CB8AC3E}">
        <p14:creationId xmlns:p14="http://schemas.microsoft.com/office/powerpoint/2010/main" val="4228155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3C21ED-C154-18C8-385E-04B2B129B21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8CA152-694A-B15F-ED88-7268472FB57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06C61-4129-92FF-A13C-BB079A1B8692}"/>
              </a:ext>
            </a:extLst>
          </p:cNvPr>
          <p:cNvSpPr>
            <a:spLocks noGrp="1"/>
          </p:cNvSpPr>
          <p:nvPr>
            <p:ph type="dt" sz="half" idx="10"/>
          </p:nvPr>
        </p:nvSpPr>
        <p:spPr/>
        <p:txBody>
          <a:bodyPr/>
          <a:lstStyle/>
          <a:p>
            <a:fld id="{47F0E67A-7D28-476B-AB6D-E10E941FDEE1}" type="datetimeFigureOut">
              <a:rPr lang="en-US" smtClean="0"/>
              <a:t>10/10/23</a:t>
            </a:fld>
            <a:endParaRPr lang="en-US"/>
          </a:p>
        </p:txBody>
      </p:sp>
      <p:sp>
        <p:nvSpPr>
          <p:cNvPr id="5" name="Footer Placeholder 4">
            <a:extLst>
              <a:ext uri="{FF2B5EF4-FFF2-40B4-BE49-F238E27FC236}">
                <a16:creationId xmlns:a16="http://schemas.microsoft.com/office/drawing/2014/main" id="{27E7249D-5E0F-B96F-18B2-70D72930EB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4D8FE4-504A-83E7-3798-8E2EA9AF25C0}"/>
              </a:ext>
            </a:extLst>
          </p:cNvPr>
          <p:cNvSpPr>
            <a:spLocks noGrp="1"/>
          </p:cNvSpPr>
          <p:nvPr>
            <p:ph type="sldNum" sz="quarter" idx="12"/>
          </p:nvPr>
        </p:nvSpPr>
        <p:spPr/>
        <p:txBody>
          <a:bodyPr/>
          <a:lstStyle/>
          <a:p>
            <a:fld id="{9C18FB25-9105-40F1-B196-1E4D202BC672}" type="slidenum">
              <a:rPr lang="en-US" smtClean="0"/>
              <a:t>‹#›</a:t>
            </a:fld>
            <a:endParaRPr lang="en-US"/>
          </a:p>
        </p:txBody>
      </p:sp>
    </p:spTree>
    <p:extLst>
      <p:ext uri="{BB962C8B-B14F-4D97-AF65-F5344CB8AC3E}">
        <p14:creationId xmlns:p14="http://schemas.microsoft.com/office/powerpoint/2010/main" val="3274402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1BBE8-F980-4446-52A8-046187C22C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2E6905-0755-8D8F-E595-4FFAF32BF2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B0F95B-7738-C12B-828C-0EB6513C6076}"/>
              </a:ext>
            </a:extLst>
          </p:cNvPr>
          <p:cNvSpPr>
            <a:spLocks noGrp="1"/>
          </p:cNvSpPr>
          <p:nvPr>
            <p:ph type="dt" sz="half" idx="10"/>
          </p:nvPr>
        </p:nvSpPr>
        <p:spPr/>
        <p:txBody>
          <a:bodyPr/>
          <a:lstStyle/>
          <a:p>
            <a:fld id="{47F0E67A-7D28-476B-AB6D-E10E941FDEE1}" type="datetimeFigureOut">
              <a:rPr lang="en-US" smtClean="0"/>
              <a:t>10/10/23</a:t>
            </a:fld>
            <a:endParaRPr lang="en-US"/>
          </a:p>
        </p:txBody>
      </p:sp>
      <p:sp>
        <p:nvSpPr>
          <p:cNvPr id="5" name="Footer Placeholder 4">
            <a:extLst>
              <a:ext uri="{FF2B5EF4-FFF2-40B4-BE49-F238E27FC236}">
                <a16:creationId xmlns:a16="http://schemas.microsoft.com/office/drawing/2014/main" id="{B3CA41D9-9C45-FCF8-215A-700DF9745C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207B93-14C2-84EC-D794-33D413984C4B}"/>
              </a:ext>
            </a:extLst>
          </p:cNvPr>
          <p:cNvSpPr>
            <a:spLocks noGrp="1"/>
          </p:cNvSpPr>
          <p:nvPr>
            <p:ph type="sldNum" sz="quarter" idx="12"/>
          </p:nvPr>
        </p:nvSpPr>
        <p:spPr/>
        <p:txBody>
          <a:bodyPr/>
          <a:lstStyle/>
          <a:p>
            <a:fld id="{9C18FB25-9105-40F1-B196-1E4D202BC672}" type="slidenum">
              <a:rPr lang="en-US" smtClean="0"/>
              <a:t>‹#›</a:t>
            </a:fld>
            <a:endParaRPr lang="en-US"/>
          </a:p>
        </p:txBody>
      </p:sp>
    </p:spTree>
    <p:extLst>
      <p:ext uri="{BB962C8B-B14F-4D97-AF65-F5344CB8AC3E}">
        <p14:creationId xmlns:p14="http://schemas.microsoft.com/office/powerpoint/2010/main" val="535331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A3A51-772F-A011-DC8E-29590884E2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7F141DC-B3D5-DC9D-CEF1-3E15968F56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FBF2049-60E6-03B2-1B3E-6C0E9314BB8D}"/>
              </a:ext>
            </a:extLst>
          </p:cNvPr>
          <p:cNvSpPr>
            <a:spLocks noGrp="1"/>
          </p:cNvSpPr>
          <p:nvPr>
            <p:ph type="dt" sz="half" idx="10"/>
          </p:nvPr>
        </p:nvSpPr>
        <p:spPr/>
        <p:txBody>
          <a:bodyPr/>
          <a:lstStyle/>
          <a:p>
            <a:fld id="{47F0E67A-7D28-476B-AB6D-E10E941FDEE1}" type="datetimeFigureOut">
              <a:rPr lang="en-US" smtClean="0"/>
              <a:t>10/10/23</a:t>
            </a:fld>
            <a:endParaRPr lang="en-US"/>
          </a:p>
        </p:txBody>
      </p:sp>
      <p:sp>
        <p:nvSpPr>
          <p:cNvPr id="5" name="Footer Placeholder 4">
            <a:extLst>
              <a:ext uri="{FF2B5EF4-FFF2-40B4-BE49-F238E27FC236}">
                <a16:creationId xmlns:a16="http://schemas.microsoft.com/office/drawing/2014/main" id="{E9D8BD4F-B043-E525-2FCE-43F3B49EEA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B4DAFC-0911-0710-42FF-BF53E36E3ACE}"/>
              </a:ext>
            </a:extLst>
          </p:cNvPr>
          <p:cNvSpPr>
            <a:spLocks noGrp="1"/>
          </p:cNvSpPr>
          <p:nvPr>
            <p:ph type="sldNum" sz="quarter" idx="12"/>
          </p:nvPr>
        </p:nvSpPr>
        <p:spPr/>
        <p:txBody>
          <a:bodyPr/>
          <a:lstStyle/>
          <a:p>
            <a:fld id="{9C18FB25-9105-40F1-B196-1E4D202BC672}" type="slidenum">
              <a:rPr lang="en-US" smtClean="0"/>
              <a:t>‹#›</a:t>
            </a:fld>
            <a:endParaRPr lang="en-US"/>
          </a:p>
        </p:txBody>
      </p:sp>
    </p:spTree>
    <p:extLst>
      <p:ext uri="{BB962C8B-B14F-4D97-AF65-F5344CB8AC3E}">
        <p14:creationId xmlns:p14="http://schemas.microsoft.com/office/powerpoint/2010/main" val="3685955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C256A-032F-ACC3-2F00-D6D010832D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91E5BE-5D42-A8B3-2071-C26B967B39E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5E272B-FE5C-B18B-9DB0-F7249FA283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FDA9873-3C04-076B-583A-42D0BCA0A982}"/>
              </a:ext>
            </a:extLst>
          </p:cNvPr>
          <p:cNvSpPr>
            <a:spLocks noGrp="1"/>
          </p:cNvSpPr>
          <p:nvPr>
            <p:ph type="dt" sz="half" idx="10"/>
          </p:nvPr>
        </p:nvSpPr>
        <p:spPr/>
        <p:txBody>
          <a:bodyPr/>
          <a:lstStyle/>
          <a:p>
            <a:fld id="{47F0E67A-7D28-476B-AB6D-E10E941FDEE1}" type="datetimeFigureOut">
              <a:rPr lang="en-US" smtClean="0"/>
              <a:t>10/10/23</a:t>
            </a:fld>
            <a:endParaRPr lang="en-US"/>
          </a:p>
        </p:txBody>
      </p:sp>
      <p:sp>
        <p:nvSpPr>
          <p:cNvPr id="6" name="Footer Placeholder 5">
            <a:extLst>
              <a:ext uri="{FF2B5EF4-FFF2-40B4-BE49-F238E27FC236}">
                <a16:creationId xmlns:a16="http://schemas.microsoft.com/office/drawing/2014/main" id="{A380D459-6752-CD11-04CE-9DEC0F769B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D7F107-34D1-6A45-EE28-F6CCEC710B8E}"/>
              </a:ext>
            </a:extLst>
          </p:cNvPr>
          <p:cNvSpPr>
            <a:spLocks noGrp="1"/>
          </p:cNvSpPr>
          <p:nvPr>
            <p:ph type="sldNum" sz="quarter" idx="12"/>
          </p:nvPr>
        </p:nvSpPr>
        <p:spPr/>
        <p:txBody>
          <a:bodyPr/>
          <a:lstStyle/>
          <a:p>
            <a:fld id="{9C18FB25-9105-40F1-B196-1E4D202BC672}" type="slidenum">
              <a:rPr lang="en-US" smtClean="0"/>
              <a:t>‹#›</a:t>
            </a:fld>
            <a:endParaRPr lang="en-US"/>
          </a:p>
        </p:txBody>
      </p:sp>
    </p:spTree>
    <p:extLst>
      <p:ext uri="{BB962C8B-B14F-4D97-AF65-F5344CB8AC3E}">
        <p14:creationId xmlns:p14="http://schemas.microsoft.com/office/powerpoint/2010/main" val="4048966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2564A-27CB-E9E7-69C7-F93947127F5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CB69861-E411-03AF-3FB9-664602DEF9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68F1C2-A787-1A17-066A-EC93205D42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9CFA2A8-6D98-7E54-3004-FA2E71A463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E29067-6713-BB16-8914-3E8217F84D0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99F263A-8B38-4F4A-3085-92A3A6DA74ED}"/>
              </a:ext>
            </a:extLst>
          </p:cNvPr>
          <p:cNvSpPr>
            <a:spLocks noGrp="1"/>
          </p:cNvSpPr>
          <p:nvPr>
            <p:ph type="dt" sz="half" idx="10"/>
          </p:nvPr>
        </p:nvSpPr>
        <p:spPr/>
        <p:txBody>
          <a:bodyPr/>
          <a:lstStyle/>
          <a:p>
            <a:fld id="{47F0E67A-7D28-476B-AB6D-E10E941FDEE1}" type="datetimeFigureOut">
              <a:rPr lang="en-US" smtClean="0"/>
              <a:t>10/10/23</a:t>
            </a:fld>
            <a:endParaRPr lang="en-US"/>
          </a:p>
        </p:txBody>
      </p:sp>
      <p:sp>
        <p:nvSpPr>
          <p:cNvPr id="8" name="Footer Placeholder 7">
            <a:extLst>
              <a:ext uri="{FF2B5EF4-FFF2-40B4-BE49-F238E27FC236}">
                <a16:creationId xmlns:a16="http://schemas.microsoft.com/office/drawing/2014/main" id="{BD90F4F8-21A8-DD8A-056A-FBCE9D23D26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3A0FCCE-40BA-8A61-F4D3-A0D11770E5D7}"/>
              </a:ext>
            </a:extLst>
          </p:cNvPr>
          <p:cNvSpPr>
            <a:spLocks noGrp="1"/>
          </p:cNvSpPr>
          <p:nvPr>
            <p:ph type="sldNum" sz="quarter" idx="12"/>
          </p:nvPr>
        </p:nvSpPr>
        <p:spPr/>
        <p:txBody>
          <a:bodyPr/>
          <a:lstStyle/>
          <a:p>
            <a:fld id="{9C18FB25-9105-40F1-B196-1E4D202BC672}" type="slidenum">
              <a:rPr lang="en-US" smtClean="0"/>
              <a:t>‹#›</a:t>
            </a:fld>
            <a:endParaRPr lang="en-US"/>
          </a:p>
        </p:txBody>
      </p:sp>
    </p:spTree>
    <p:extLst>
      <p:ext uri="{BB962C8B-B14F-4D97-AF65-F5344CB8AC3E}">
        <p14:creationId xmlns:p14="http://schemas.microsoft.com/office/powerpoint/2010/main" val="2979633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E2A89-59F3-D42D-13A5-1A54683636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E3D8A8-051D-72F9-5BB8-B97D7753F6AF}"/>
              </a:ext>
            </a:extLst>
          </p:cNvPr>
          <p:cNvSpPr>
            <a:spLocks noGrp="1"/>
          </p:cNvSpPr>
          <p:nvPr>
            <p:ph type="dt" sz="half" idx="10"/>
          </p:nvPr>
        </p:nvSpPr>
        <p:spPr/>
        <p:txBody>
          <a:bodyPr/>
          <a:lstStyle/>
          <a:p>
            <a:fld id="{47F0E67A-7D28-476B-AB6D-E10E941FDEE1}" type="datetimeFigureOut">
              <a:rPr lang="en-US" smtClean="0"/>
              <a:t>10/10/23</a:t>
            </a:fld>
            <a:endParaRPr lang="en-US"/>
          </a:p>
        </p:txBody>
      </p:sp>
      <p:sp>
        <p:nvSpPr>
          <p:cNvPr id="4" name="Footer Placeholder 3">
            <a:extLst>
              <a:ext uri="{FF2B5EF4-FFF2-40B4-BE49-F238E27FC236}">
                <a16:creationId xmlns:a16="http://schemas.microsoft.com/office/drawing/2014/main" id="{A337B9E7-7152-456A-EF4F-2EDA448607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3E63E16-B8C4-5EBF-EDF7-1653E8AEDA28}"/>
              </a:ext>
            </a:extLst>
          </p:cNvPr>
          <p:cNvSpPr>
            <a:spLocks noGrp="1"/>
          </p:cNvSpPr>
          <p:nvPr>
            <p:ph type="sldNum" sz="quarter" idx="12"/>
          </p:nvPr>
        </p:nvSpPr>
        <p:spPr/>
        <p:txBody>
          <a:bodyPr/>
          <a:lstStyle/>
          <a:p>
            <a:fld id="{9C18FB25-9105-40F1-B196-1E4D202BC672}" type="slidenum">
              <a:rPr lang="en-US" smtClean="0"/>
              <a:t>‹#›</a:t>
            </a:fld>
            <a:endParaRPr lang="en-US"/>
          </a:p>
        </p:txBody>
      </p:sp>
    </p:spTree>
    <p:extLst>
      <p:ext uri="{BB962C8B-B14F-4D97-AF65-F5344CB8AC3E}">
        <p14:creationId xmlns:p14="http://schemas.microsoft.com/office/powerpoint/2010/main" val="644915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132983-A8BE-FDE4-43FC-6396701C42D3}"/>
              </a:ext>
            </a:extLst>
          </p:cNvPr>
          <p:cNvSpPr>
            <a:spLocks noGrp="1"/>
          </p:cNvSpPr>
          <p:nvPr>
            <p:ph type="dt" sz="half" idx="10"/>
          </p:nvPr>
        </p:nvSpPr>
        <p:spPr/>
        <p:txBody>
          <a:bodyPr/>
          <a:lstStyle/>
          <a:p>
            <a:fld id="{47F0E67A-7D28-476B-AB6D-E10E941FDEE1}" type="datetimeFigureOut">
              <a:rPr lang="en-US" smtClean="0"/>
              <a:t>10/10/23</a:t>
            </a:fld>
            <a:endParaRPr lang="en-US"/>
          </a:p>
        </p:txBody>
      </p:sp>
      <p:sp>
        <p:nvSpPr>
          <p:cNvPr id="3" name="Footer Placeholder 2">
            <a:extLst>
              <a:ext uri="{FF2B5EF4-FFF2-40B4-BE49-F238E27FC236}">
                <a16:creationId xmlns:a16="http://schemas.microsoft.com/office/drawing/2014/main" id="{6C561771-3D4A-3715-0F43-21884D93E1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6A28CD7-54F7-7C6B-603B-1573C85BEED1}"/>
              </a:ext>
            </a:extLst>
          </p:cNvPr>
          <p:cNvSpPr>
            <a:spLocks noGrp="1"/>
          </p:cNvSpPr>
          <p:nvPr>
            <p:ph type="sldNum" sz="quarter" idx="12"/>
          </p:nvPr>
        </p:nvSpPr>
        <p:spPr/>
        <p:txBody>
          <a:bodyPr/>
          <a:lstStyle/>
          <a:p>
            <a:fld id="{9C18FB25-9105-40F1-B196-1E4D202BC672}" type="slidenum">
              <a:rPr lang="en-US" smtClean="0"/>
              <a:t>‹#›</a:t>
            </a:fld>
            <a:endParaRPr lang="en-US"/>
          </a:p>
        </p:txBody>
      </p:sp>
    </p:spTree>
    <p:extLst>
      <p:ext uri="{BB962C8B-B14F-4D97-AF65-F5344CB8AC3E}">
        <p14:creationId xmlns:p14="http://schemas.microsoft.com/office/powerpoint/2010/main" val="2436856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65C64-03AD-E45B-95FF-1A6CDABE8A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59528AF-7811-537E-6978-4D120BE718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EC6199-B257-251A-95EE-DB549DAB6F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54FAEE-DDBA-EC02-0B1D-087815619256}"/>
              </a:ext>
            </a:extLst>
          </p:cNvPr>
          <p:cNvSpPr>
            <a:spLocks noGrp="1"/>
          </p:cNvSpPr>
          <p:nvPr>
            <p:ph type="dt" sz="half" idx="10"/>
          </p:nvPr>
        </p:nvSpPr>
        <p:spPr/>
        <p:txBody>
          <a:bodyPr/>
          <a:lstStyle/>
          <a:p>
            <a:fld id="{47F0E67A-7D28-476B-AB6D-E10E941FDEE1}" type="datetimeFigureOut">
              <a:rPr lang="en-US" smtClean="0"/>
              <a:t>10/10/23</a:t>
            </a:fld>
            <a:endParaRPr lang="en-US"/>
          </a:p>
        </p:txBody>
      </p:sp>
      <p:sp>
        <p:nvSpPr>
          <p:cNvPr id="6" name="Footer Placeholder 5">
            <a:extLst>
              <a:ext uri="{FF2B5EF4-FFF2-40B4-BE49-F238E27FC236}">
                <a16:creationId xmlns:a16="http://schemas.microsoft.com/office/drawing/2014/main" id="{D568E87C-F573-8C4F-2343-E4E9886569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33C837-176A-4116-A877-021D21136CAA}"/>
              </a:ext>
            </a:extLst>
          </p:cNvPr>
          <p:cNvSpPr>
            <a:spLocks noGrp="1"/>
          </p:cNvSpPr>
          <p:nvPr>
            <p:ph type="sldNum" sz="quarter" idx="12"/>
          </p:nvPr>
        </p:nvSpPr>
        <p:spPr/>
        <p:txBody>
          <a:bodyPr/>
          <a:lstStyle/>
          <a:p>
            <a:fld id="{9C18FB25-9105-40F1-B196-1E4D202BC672}" type="slidenum">
              <a:rPr lang="en-US" smtClean="0"/>
              <a:t>‹#›</a:t>
            </a:fld>
            <a:endParaRPr lang="en-US"/>
          </a:p>
        </p:txBody>
      </p:sp>
    </p:spTree>
    <p:extLst>
      <p:ext uri="{BB962C8B-B14F-4D97-AF65-F5344CB8AC3E}">
        <p14:creationId xmlns:p14="http://schemas.microsoft.com/office/powerpoint/2010/main" val="4048056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2E9D2-92B2-F9D1-C061-C0741D4D57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EEA9650-14BA-F81B-2F9B-74205D65FE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8212BDC-915B-117E-9481-82C02F8FB5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A34545-8EAE-C763-BFD6-5C2E503BF8A7}"/>
              </a:ext>
            </a:extLst>
          </p:cNvPr>
          <p:cNvSpPr>
            <a:spLocks noGrp="1"/>
          </p:cNvSpPr>
          <p:nvPr>
            <p:ph type="dt" sz="half" idx="10"/>
          </p:nvPr>
        </p:nvSpPr>
        <p:spPr/>
        <p:txBody>
          <a:bodyPr/>
          <a:lstStyle/>
          <a:p>
            <a:fld id="{47F0E67A-7D28-476B-AB6D-E10E941FDEE1}" type="datetimeFigureOut">
              <a:rPr lang="en-US" smtClean="0"/>
              <a:t>10/10/23</a:t>
            </a:fld>
            <a:endParaRPr lang="en-US"/>
          </a:p>
        </p:txBody>
      </p:sp>
      <p:sp>
        <p:nvSpPr>
          <p:cNvPr id="6" name="Footer Placeholder 5">
            <a:extLst>
              <a:ext uri="{FF2B5EF4-FFF2-40B4-BE49-F238E27FC236}">
                <a16:creationId xmlns:a16="http://schemas.microsoft.com/office/drawing/2014/main" id="{4FCC409D-0085-E4D1-963D-D02192E40C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BE1830-995D-6731-25E5-945D2D65C43E}"/>
              </a:ext>
            </a:extLst>
          </p:cNvPr>
          <p:cNvSpPr>
            <a:spLocks noGrp="1"/>
          </p:cNvSpPr>
          <p:nvPr>
            <p:ph type="sldNum" sz="quarter" idx="12"/>
          </p:nvPr>
        </p:nvSpPr>
        <p:spPr/>
        <p:txBody>
          <a:bodyPr/>
          <a:lstStyle/>
          <a:p>
            <a:fld id="{9C18FB25-9105-40F1-B196-1E4D202BC672}" type="slidenum">
              <a:rPr lang="en-US" smtClean="0"/>
              <a:t>‹#›</a:t>
            </a:fld>
            <a:endParaRPr lang="en-US"/>
          </a:p>
        </p:txBody>
      </p:sp>
    </p:spTree>
    <p:extLst>
      <p:ext uri="{BB962C8B-B14F-4D97-AF65-F5344CB8AC3E}">
        <p14:creationId xmlns:p14="http://schemas.microsoft.com/office/powerpoint/2010/main" val="3490517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114676-AFC8-CB6F-1F1F-71F3848069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9006A15-AFBC-3545-783C-F82A7AD3D9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2DC1F6-6385-33EE-9C01-5AEABD8482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F0E67A-7D28-476B-AB6D-E10E941FDEE1}" type="datetimeFigureOut">
              <a:rPr lang="en-US" smtClean="0"/>
              <a:t>10/10/23</a:t>
            </a:fld>
            <a:endParaRPr lang="en-US"/>
          </a:p>
        </p:txBody>
      </p:sp>
      <p:sp>
        <p:nvSpPr>
          <p:cNvPr id="5" name="Footer Placeholder 4">
            <a:extLst>
              <a:ext uri="{FF2B5EF4-FFF2-40B4-BE49-F238E27FC236}">
                <a16:creationId xmlns:a16="http://schemas.microsoft.com/office/drawing/2014/main" id="{2905A440-4B3C-5D6B-6B32-4D75B5EE96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1F32497-A001-80DE-A5BA-19C860DC0C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18FB25-9105-40F1-B196-1E4D202BC672}" type="slidenum">
              <a:rPr lang="en-US" smtClean="0"/>
              <a:t>‹#›</a:t>
            </a:fld>
            <a:endParaRPr lang="en-US"/>
          </a:p>
        </p:txBody>
      </p:sp>
    </p:spTree>
    <p:extLst>
      <p:ext uri="{BB962C8B-B14F-4D97-AF65-F5344CB8AC3E}">
        <p14:creationId xmlns:p14="http://schemas.microsoft.com/office/powerpoint/2010/main" val="2212326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D1B04-F7D1-D19B-846F-F716B030B660}"/>
              </a:ext>
            </a:extLst>
          </p:cNvPr>
          <p:cNvSpPr>
            <a:spLocks noGrp="1"/>
          </p:cNvSpPr>
          <p:nvPr>
            <p:ph type="ctrTitle"/>
          </p:nvPr>
        </p:nvSpPr>
        <p:spPr>
          <a:xfrm>
            <a:off x="0" y="2687595"/>
            <a:ext cx="12192000" cy="2387600"/>
          </a:xfrm>
        </p:spPr>
        <p:txBody>
          <a:bodyPr>
            <a:normAutofit fontScale="90000"/>
          </a:bodyPr>
          <a:lstStyle/>
          <a:p>
            <a:r>
              <a:rPr lang="en-US" dirty="0"/>
              <a:t>  Easy</a:t>
            </a:r>
            <a:br>
              <a:rPr lang="en-US" dirty="0"/>
            </a:br>
            <a:r>
              <a:rPr lang="en-US" dirty="0"/>
              <a:t> Community Service </a:t>
            </a:r>
            <a:br>
              <a:rPr lang="en-US" dirty="0"/>
            </a:br>
            <a:r>
              <a:rPr lang="en-US" dirty="0"/>
              <a:t>Project Ideas!</a:t>
            </a:r>
          </a:p>
        </p:txBody>
      </p:sp>
      <p:sp>
        <p:nvSpPr>
          <p:cNvPr id="3" name="Subtitle 2">
            <a:extLst>
              <a:ext uri="{FF2B5EF4-FFF2-40B4-BE49-F238E27FC236}">
                <a16:creationId xmlns:a16="http://schemas.microsoft.com/office/drawing/2014/main" id="{E87D5CE2-A796-5A19-55DE-39AF22AB70EF}"/>
              </a:ext>
            </a:extLst>
          </p:cNvPr>
          <p:cNvSpPr>
            <a:spLocks noGrp="1"/>
          </p:cNvSpPr>
          <p:nvPr>
            <p:ph type="subTitle" idx="1"/>
          </p:nvPr>
        </p:nvSpPr>
        <p:spPr>
          <a:xfrm>
            <a:off x="0" y="5121274"/>
            <a:ext cx="12192000" cy="1442244"/>
          </a:xfrm>
        </p:spPr>
        <p:txBody>
          <a:bodyPr>
            <a:normAutofit/>
          </a:bodyPr>
          <a:lstStyle/>
          <a:p>
            <a:r>
              <a:rPr lang="en-US" dirty="0"/>
              <a:t>Presented by Cindy Grooms</a:t>
            </a:r>
          </a:p>
          <a:p>
            <a:r>
              <a:rPr lang="en-US" dirty="0"/>
              <a:t>Dona Ana County 4-H Leader</a:t>
            </a:r>
          </a:p>
          <a:p>
            <a:pPr algn="l"/>
            <a:r>
              <a:rPr lang="en-US" dirty="0"/>
              <a:t>                                                    575-644-6004     cindyg.4h@gmail.com</a:t>
            </a:r>
          </a:p>
        </p:txBody>
      </p:sp>
      <p:pic>
        <p:nvPicPr>
          <p:cNvPr id="1026" name="Picture 2" descr="Take 10 Logo with clock">
            <a:extLst>
              <a:ext uri="{FF2B5EF4-FFF2-40B4-BE49-F238E27FC236}">
                <a16:creationId xmlns:a16="http://schemas.microsoft.com/office/drawing/2014/main" id="{A24F94B8-6DA1-F4B5-77C9-09FFC0680F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9054" y="294482"/>
            <a:ext cx="2695576" cy="179705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con&#10;&#10;Description automatically generated">
            <a:extLst>
              <a:ext uri="{FF2B5EF4-FFF2-40B4-BE49-F238E27FC236}">
                <a16:creationId xmlns:a16="http://schemas.microsoft.com/office/drawing/2014/main" id="{375D8BC5-3D5B-AB4C-DA3C-1CB02080AF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49" y="339090"/>
            <a:ext cx="1790701" cy="1850032"/>
          </a:xfrm>
          <a:prstGeom prst="rect">
            <a:avLst/>
          </a:prstGeom>
        </p:spPr>
      </p:pic>
      <p:sp>
        <p:nvSpPr>
          <p:cNvPr id="12" name="Rectangle 11">
            <a:extLst>
              <a:ext uri="{FF2B5EF4-FFF2-40B4-BE49-F238E27FC236}">
                <a16:creationId xmlns:a16="http://schemas.microsoft.com/office/drawing/2014/main" id="{4529CCE9-941E-5C18-4A1B-78C47D702CCB}"/>
              </a:ext>
            </a:extLst>
          </p:cNvPr>
          <p:cNvSpPr/>
          <p:nvPr/>
        </p:nvSpPr>
        <p:spPr>
          <a:xfrm>
            <a:off x="4366968" y="1999733"/>
            <a:ext cx="3458063" cy="923330"/>
          </a:xfrm>
          <a:prstGeom prst="rect">
            <a:avLst/>
          </a:prstGeom>
          <a:noFill/>
          <a:ln>
            <a:solidFill>
              <a:srgbClr val="009999"/>
            </a:solidFill>
          </a:ln>
        </p:spPr>
        <p:txBody>
          <a:bodyPr wrap="none" lIns="91440" tIns="45720" rIns="91440" bIns="45720">
            <a:spAutoFit/>
          </a:bodyPr>
          <a:lstStyle/>
          <a:p>
            <a:pPr algn="ctr"/>
            <a:r>
              <a:rPr lang="en-US" sz="5400" b="1" cap="none" spc="0" dirty="0">
                <a:ln w="38100">
                  <a:solidFill>
                    <a:srgbClr val="009999"/>
                  </a:solidFill>
                  <a:prstDash val="solid"/>
                </a:ln>
                <a:solidFill>
                  <a:schemeClr val="accent2"/>
                </a:solidFill>
                <a:effectLst/>
              </a:rPr>
              <a:t>TAKE TEN…</a:t>
            </a:r>
          </a:p>
        </p:txBody>
      </p:sp>
      <p:pic>
        <p:nvPicPr>
          <p:cNvPr id="13" name="Picture 12" descr="Icon&#10;&#10;Description automatically generated">
            <a:extLst>
              <a:ext uri="{FF2B5EF4-FFF2-40B4-BE49-F238E27FC236}">
                <a16:creationId xmlns:a16="http://schemas.microsoft.com/office/drawing/2014/main" id="{5B384FAC-FBFD-C31C-0BBC-B102618E42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53191" y="385169"/>
            <a:ext cx="1790701" cy="1850032"/>
          </a:xfrm>
          <a:prstGeom prst="rect">
            <a:avLst/>
          </a:prstGeom>
        </p:spPr>
      </p:pic>
    </p:spTree>
    <p:extLst>
      <p:ext uri="{BB962C8B-B14F-4D97-AF65-F5344CB8AC3E}">
        <p14:creationId xmlns:p14="http://schemas.microsoft.com/office/powerpoint/2010/main" val="2155442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71CA7C5-2C63-B466-2A0D-6795AE5FA427}"/>
              </a:ext>
            </a:extLst>
          </p:cNvPr>
          <p:cNvSpPr txBox="1"/>
          <p:nvPr/>
        </p:nvSpPr>
        <p:spPr>
          <a:xfrm>
            <a:off x="685800" y="2130075"/>
            <a:ext cx="10820400" cy="4524315"/>
          </a:xfrm>
          <a:prstGeom prst="rect">
            <a:avLst/>
          </a:prstGeom>
          <a:noFill/>
        </p:spPr>
        <p:txBody>
          <a:bodyPr wrap="square" rtlCol="0">
            <a:spAutoFit/>
          </a:bodyPr>
          <a:lstStyle/>
          <a:p>
            <a:r>
              <a:rPr lang="en-US" dirty="0"/>
              <a:t>Make cards for all occasions for the club members to color</a:t>
            </a:r>
          </a:p>
          <a:p>
            <a:endParaRPr lang="en-US" dirty="0"/>
          </a:p>
          <a:p>
            <a:r>
              <a:rPr lang="en-US" dirty="0"/>
              <a:t>Make Veterans Day flags with stick candy and a colored flag</a:t>
            </a:r>
          </a:p>
          <a:p>
            <a:endParaRPr lang="en-US" dirty="0"/>
          </a:p>
          <a:p>
            <a:r>
              <a:rPr lang="en-US" dirty="0"/>
              <a:t>Jan. 8 is National Bubble Bath Day.  Members can make homemade bubble bath, bath balm or bath salts.  They can be donated to battered women’s shelters, senior citizen homes, Meals on Wheels to deliver to homebound individuals</a:t>
            </a:r>
          </a:p>
          <a:p>
            <a:endParaRPr lang="en-US" dirty="0"/>
          </a:p>
          <a:p>
            <a:r>
              <a:rPr lang="en-US" dirty="0"/>
              <a:t>Make no-bake pies for National Pie Day in January and give them to First Responders</a:t>
            </a:r>
          </a:p>
          <a:p>
            <a:endParaRPr lang="en-US" dirty="0"/>
          </a:p>
          <a:p>
            <a:r>
              <a:rPr lang="en-US" dirty="0"/>
              <a:t>Make chocolate chip cookies for Chocolate Chip Cookie Day (May 15) and give them to teachers for Teacher Appreciation Day – also in May</a:t>
            </a:r>
          </a:p>
          <a:p>
            <a:endParaRPr lang="en-US" dirty="0"/>
          </a:p>
          <a:p>
            <a:r>
              <a:rPr lang="en-US" dirty="0"/>
              <a:t>Do a pet food drive and have club members make dog and cat toys to donate along with the pet food.</a:t>
            </a:r>
          </a:p>
          <a:p>
            <a:endParaRPr lang="en-US" dirty="0"/>
          </a:p>
          <a:p>
            <a:endParaRPr lang="en-US" dirty="0"/>
          </a:p>
        </p:txBody>
      </p:sp>
      <p:sp>
        <p:nvSpPr>
          <p:cNvPr id="4" name="Title 1">
            <a:extLst>
              <a:ext uri="{FF2B5EF4-FFF2-40B4-BE49-F238E27FC236}">
                <a16:creationId xmlns:a16="http://schemas.microsoft.com/office/drawing/2014/main" id="{4008BB6C-19B2-7691-D575-993A33745CE4}"/>
              </a:ext>
            </a:extLst>
          </p:cNvPr>
          <p:cNvSpPr txBox="1">
            <a:spLocks/>
          </p:cNvSpPr>
          <p:nvPr/>
        </p:nvSpPr>
        <p:spPr>
          <a:xfrm>
            <a:off x="590550" y="203610"/>
            <a:ext cx="10515600" cy="97234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Take Ten Community Service </a:t>
            </a:r>
          </a:p>
          <a:p>
            <a:pPr algn="ctr"/>
            <a:r>
              <a:rPr lang="en-US" dirty="0"/>
              <a:t>Other Project Ideas</a:t>
            </a:r>
          </a:p>
        </p:txBody>
      </p:sp>
    </p:spTree>
    <p:extLst>
      <p:ext uri="{BB962C8B-B14F-4D97-AF65-F5344CB8AC3E}">
        <p14:creationId xmlns:p14="http://schemas.microsoft.com/office/powerpoint/2010/main" val="2596042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C1607D-8453-E193-6F5B-AC162B79DAB8}"/>
              </a:ext>
            </a:extLst>
          </p:cNvPr>
          <p:cNvSpPr>
            <a:spLocks noGrp="1"/>
          </p:cNvSpPr>
          <p:nvPr>
            <p:ph sz="half" idx="1"/>
          </p:nvPr>
        </p:nvSpPr>
        <p:spPr>
          <a:xfrm>
            <a:off x="133074" y="2260784"/>
            <a:ext cx="3855831" cy="4183189"/>
          </a:xfrm>
          <a:ln w="38100">
            <a:solidFill>
              <a:srgbClr val="009999"/>
            </a:solidFill>
          </a:ln>
        </p:spPr>
        <p:txBody>
          <a:bodyPr>
            <a:normAutofit fontScale="92500" lnSpcReduction="10000"/>
          </a:bodyPr>
          <a:lstStyle/>
          <a:p>
            <a:r>
              <a:rPr lang="en-US" sz="2400" dirty="0"/>
              <a:t>4-H Promotion is doing something that promotes, supports or in some way benefits or helps the 4-H program at the club, county or even state levels.</a:t>
            </a:r>
          </a:p>
          <a:p>
            <a:r>
              <a:rPr lang="en-US" sz="2400" dirty="0"/>
              <a:t>Selling raffle tickets as a club fundraiser</a:t>
            </a:r>
          </a:p>
          <a:p>
            <a:r>
              <a:rPr lang="en-US" sz="2400" dirty="0"/>
              <a:t>Writing Thank you notes to the livestock buyers or buckle donors</a:t>
            </a:r>
          </a:p>
          <a:p>
            <a:r>
              <a:rPr lang="en-US" sz="2400" dirty="0"/>
              <a:t> Giving a presentation about  4-H  to  your classmates</a:t>
            </a:r>
          </a:p>
          <a:p>
            <a:endParaRPr lang="en-US" sz="2400" dirty="0"/>
          </a:p>
        </p:txBody>
      </p:sp>
      <p:sp>
        <p:nvSpPr>
          <p:cNvPr id="5" name="Rectangle 4">
            <a:extLst>
              <a:ext uri="{FF2B5EF4-FFF2-40B4-BE49-F238E27FC236}">
                <a16:creationId xmlns:a16="http://schemas.microsoft.com/office/drawing/2014/main" id="{42ADCA12-7D29-3485-39EE-9BA3FEFD9D17}"/>
              </a:ext>
            </a:extLst>
          </p:cNvPr>
          <p:cNvSpPr/>
          <p:nvPr/>
        </p:nvSpPr>
        <p:spPr>
          <a:xfrm>
            <a:off x="4062569" y="1702015"/>
            <a:ext cx="3855832" cy="646331"/>
          </a:xfrm>
          <a:prstGeom prst="rect">
            <a:avLst/>
          </a:prstGeom>
          <a:noFill/>
        </p:spPr>
        <p:txBody>
          <a:bodyPr wrap="square" lIns="91440" tIns="45720" rIns="91440" bIns="45720">
            <a:spAutoFit/>
          </a:bodyPr>
          <a:lstStyle/>
          <a:p>
            <a:pPr algn="ctr"/>
            <a:r>
              <a:rPr lang="en-US" sz="3600" b="0" cap="none" spc="0" dirty="0">
                <a:ln w="0"/>
                <a:solidFill>
                  <a:schemeClr val="accent2"/>
                </a:solidFill>
                <a:effectLst>
                  <a:outerShdw blurRad="38100" dist="25400" dir="5400000" algn="ctr" rotWithShape="0">
                    <a:srgbClr val="6E747A">
                      <a:alpha val="43000"/>
                    </a:srgbClr>
                  </a:outerShdw>
                </a:effectLst>
              </a:rPr>
              <a:t>Community Service</a:t>
            </a:r>
          </a:p>
        </p:txBody>
      </p:sp>
      <p:sp>
        <p:nvSpPr>
          <p:cNvPr id="6" name="Rectangle 5">
            <a:extLst>
              <a:ext uri="{FF2B5EF4-FFF2-40B4-BE49-F238E27FC236}">
                <a16:creationId xmlns:a16="http://schemas.microsoft.com/office/drawing/2014/main" id="{E21585CB-5E37-73E1-6F8A-9220F184F815}"/>
              </a:ext>
            </a:extLst>
          </p:cNvPr>
          <p:cNvSpPr/>
          <p:nvPr/>
        </p:nvSpPr>
        <p:spPr>
          <a:xfrm>
            <a:off x="133073" y="1681754"/>
            <a:ext cx="3802270" cy="707886"/>
          </a:xfrm>
          <a:prstGeom prst="rect">
            <a:avLst/>
          </a:prstGeom>
          <a:noFill/>
        </p:spPr>
        <p:txBody>
          <a:bodyPr wrap="square" lIns="91440" tIns="45720" rIns="91440" bIns="45720">
            <a:spAutoFit/>
          </a:bodyPr>
          <a:lstStyle/>
          <a:p>
            <a:pPr algn="ctr"/>
            <a:r>
              <a:rPr lang="en-US" sz="4000" dirty="0">
                <a:ln w="0"/>
                <a:solidFill>
                  <a:schemeClr val="accent2"/>
                </a:solidFill>
                <a:effectLst>
                  <a:outerShdw blurRad="38100" dist="25400" dir="5400000" algn="ctr" rotWithShape="0">
                    <a:srgbClr val="6E747A">
                      <a:alpha val="43000"/>
                    </a:srgbClr>
                  </a:outerShdw>
                </a:effectLst>
              </a:rPr>
              <a:t>4-H Promotion</a:t>
            </a:r>
            <a:endParaRPr lang="en-US" sz="4000" b="0" cap="none" spc="0" dirty="0">
              <a:ln w="0"/>
              <a:solidFill>
                <a:schemeClr val="accent2"/>
              </a:solidFill>
              <a:effectLst>
                <a:outerShdw blurRad="38100" dist="25400" dir="5400000" algn="ctr" rotWithShape="0">
                  <a:srgbClr val="6E747A">
                    <a:alpha val="43000"/>
                  </a:srgbClr>
                </a:outerShdw>
              </a:effectLst>
            </a:endParaRPr>
          </a:p>
        </p:txBody>
      </p:sp>
      <p:sp>
        <p:nvSpPr>
          <p:cNvPr id="7" name="Content Placeholder 2">
            <a:extLst>
              <a:ext uri="{FF2B5EF4-FFF2-40B4-BE49-F238E27FC236}">
                <a16:creationId xmlns:a16="http://schemas.microsoft.com/office/drawing/2014/main" id="{D730CC33-BDB7-BC78-4C90-542107FE9149}"/>
              </a:ext>
            </a:extLst>
          </p:cNvPr>
          <p:cNvSpPr txBox="1">
            <a:spLocks/>
          </p:cNvSpPr>
          <p:nvPr/>
        </p:nvSpPr>
        <p:spPr>
          <a:xfrm>
            <a:off x="4168084" y="2288772"/>
            <a:ext cx="3855831" cy="4165037"/>
          </a:xfrm>
          <a:prstGeom prst="rect">
            <a:avLst/>
          </a:prstGeom>
          <a:ln w="38100">
            <a:solidFill>
              <a:srgbClr val="009999"/>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Community Service is serving or helping people, supporting your community, your country or your world ….. In other words, giving of yourself to benefit others</a:t>
            </a:r>
          </a:p>
          <a:p>
            <a:r>
              <a:rPr lang="en-US" sz="2400" dirty="0"/>
              <a:t>Organizing / participating in a canned food drive</a:t>
            </a:r>
          </a:p>
          <a:p>
            <a:r>
              <a:rPr lang="en-US" sz="2400" dirty="0"/>
              <a:t>Providing activities for community youth</a:t>
            </a:r>
          </a:p>
          <a:p>
            <a:r>
              <a:rPr lang="en-US" sz="2400" dirty="0"/>
              <a:t>Collecting pet food for the shelter</a:t>
            </a:r>
          </a:p>
          <a:p>
            <a:r>
              <a:rPr lang="en-US" sz="2400" dirty="0"/>
              <a:t> Teaching your classmates how to plant seeds for a school-wide garden</a:t>
            </a:r>
          </a:p>
        </p:txBody>
      </p:sp>
      <p:sp>
        <p:nvSpPr>
          <p:cNvPr id="8" name="Content Placeholder 2">
            <a:extLst>
              <a:ext uri="{FF2B5EF4-FFF2-40B4-BE49-F238E27FC236}">
                <a16:creationId xmlns:a16="http://schemas.microsoft.com/office/drawing/2014/main" id="{FFCFB2E0-DF5B-C519-7052-E01B7A7EBB64}"/>
              </a:ext>
            </a:extLst>
          </p:cNvPr>
          <p:cNvSpPr txBox="1">
            <a:spLocks/>
          </p:cNvSpPr>
          <p:nvPr/>
        </p:nvSpPr>
        <p:spPr>
          <a:xfrm>
            <a:off x="8230705" y="2290280"/>
            <a:ext cx="3855831" cy="4165035"/>
          </a:xfrm>
          <a:prstGeom prst="rect">
            <a:avLst/>
          </a:prstGeom>
          <a:ln w="38100">
            <a:solidFill>
              <a:srgbClr val="009999"/>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dirty="0"/>
              <a:t>And when you can manage to do both at the same time, it is a win-win situation!</a:t>
            </a:r>
          </a:p>
          <a:p>
            <a:r>
              <a:rPr lang="en-US" sz="2200" dirty="0"/>
              <a:t>While you are helping  community youth make slime at the Children’s Fair, you explain what 4-H is &amp; tell them how they can join.</a:t>
            </a:r>
          </a:p>
          <a:p>
            <a:r>
              <a:rPr lang="en-US" sz="2200" dirty="0"/>
              <a:t>When you are asking the community to donate dog food for the animal shelter you share that 4-H has a dog care project for boys &amp; girls to teach them how to care for a dog.</a:t>
            </a:r>
          </a:p>
          <a:p>
            <a:r>
              <a:rPr lang="en-US" sz="2200" dirty="0"/>
              <a:t>While you &amp; your classmates were planting the seeds, you talk about 4-H &amp; the first 4-H clubs &amp; tell them how they can exhibit their produce at the fair &amp; win ribbons.</a:t>
            </a:r>
          </a:p>
          <a:p>
            <a:endParaRPr lang="en-US" sz="2200" dirty="0"/>
          </a:p>
          <a:p>
            <a:endParaRPr lang="en-US" sz="2200" dirty="0"/>
          </a:p>
        </p:txBody>
      </p:sp>
      <p:sp>
        <p:nvSpPr>
          <p:cNvPr id="9" name="Rectangle 8">
            <a:extLst>
              <a:ext uri="{FF2B5EF4-FFF2-40B4-BE49-F238E27FC236}">
                <a16:creationId xmlns:a16="http://schemas.microsoft.com/office/drawing/2014/main" id="{7147060C-4FB9-E2AA-5BD6-ECD503EB09ED}"/>
              </a:ext>
            </a:extLst>
          </p:cNvPr>
          <p:cNvSpPr/>
          <p:nvPr/>
        </p:nvSpPr>
        <p:spPr>
          <a:xfrm>
            <a:off x="8045627" y="1689591"/>
            <a:ext cx="3802270" cy="707886"/>
          </a:xfrm>
          <a:prstGeom prst="rect">
            <a:avLst/>
          </a:prstGeom>
          <a:noFill/>
        </p:spPr>
        <p:txBody>
          <a:bodyPr wrap="square" lIns="91440" tIns="45720" rIns="91440" bIns="45720">
            <a:spAutoFit/>
          </a:bodyPr>
          <a:lstStyle/>
          <a:p>
            <a:pPr algn="ctr"/>
            <a:r>
              <a:rPr lang="en-US" sz="4000" b="0" cap="none" spc="0" dirty="0">
                <a:ln w="0"/>
                <a:solidFill>
                  <a:schemeClr val="accent2"/>
                </a:solidFill>
                <a:effectLst>
                  <a:outerShdw blurRad="38100" dist="25400" dir="5400000" algn="ctr" rotWithShape="0">
                    <a:srgbClr val="6E747A">
                      <a:alpha val="43000"/>
                    </a:srgbClr>
                  </a:outerShdw>
                </a:effectLst>
              </a:rPr>
              <a:t>Combination</a:t>
            </a:r>
          </a:p>
        </p:txBody>
      </p:sp>
      <p:cxnSp>
        <p:nvCxnSpPr>
          <p:cNvPr id="11" name="Straight Connector 10">
            <a:extLst>
              <a:ext uri="{FF2B5EF4-FFF2-40B4-BE49-F238E27FC236}">
                <a16:creationId xmlns:a16="http://schemas.microsoft.com/office/drawing/2014/main" id="{521666EB-4195-9EB6-AB05-1E6E434DCF05}"/>
              </a:ext>
            </a:extLst>
          </p:cNvPr>
          <p:cNvCxnSpPr>
            <a:cxnSpLocks/>
          </p:cNvCxnSpPr>
          <p:nvPr/>
        </p:nvCxnSpPr>
        <p:spPr>
          <a:xfrm>
            <a:off x="-609605" y="2268694"/>
            <a:ext cx="13411200"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2050" name="Picture 2" descr="hands clipart images 10 free Cliparts | Download images on Clipground 2021">
            <a:extLst>
              <a:ext uri="{FF2B5EF4-FFF2-40B4-BE49-F238E27FC236}">
                <a16:creationId xmlns:a16="http://schemas.microsoft.com/office/drawing/2014/main" id="{6E613EA0-758F-D496-8CDA-792E4681AE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99700" y="209873"/>
            <a:ext cx="1453874" cy="158576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0E9872F-D5B2-B716-9193-B1A15F57E275}"/>
              </a:ext>
            </a:extLst>
          </p:cNvPr>
          <p:cNvSpPr>
            <a:spLocks noGrp="1"/>
          </p:cNvSpPr>
          <p:nvPr>
            <p:ph type="title"/>
          </p:nvPr>
        </p:nvSpPr>
        <p:spPr>
          <a:xfrm>
            <a:off x="759111" y="521505"/>
            <a:ext cx="10515600" cy="1325563"/>
          </a:xfrm>
        </p:spPr>
        <p:txBody>
          <a:bodyPr>
            <a:normAutofit fontScale="90000"/>
          </a:bodyPr>
          <a:lstStyle/>
          <a:p>
            <a:r>
              <a:rPr lang="en-US" dirty="0"/>
              <a:t>I Pledge… My Hands to Larger Service</a:t>
            </a:r>
            <a:br>
              <a:rPr lang="en-US" dirty="0"/>
            </a:br>
            <a:r>
              <a:rPr lang="en-US" sz="4000" dirty="0"/>
              <a:t>for my club, my community, my country &amp; my world</a:t>
            </a:r>
          </a:p>
        </p:txBody>
      </p:sp>
    </p:spTree>
    <p:extLst>
      <p:ext uri="{BB962C8B-B14F-4D97-AF65-F5344CB8AC3E}">
        <p14:creationId xmlns:p14="http://schemas.microsoft.com/office/powerpoint/2010/main" val="3959637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0517B-70E4-DCFD-7757-F794C3339F35}"/>
              </a:ext>
            </a:extLst>
          </p:cNvPr>
          <p:cNvSpPr>
            <a:spLocks noGrp="1"/>
          </p:cNvSpPr>
          <p:nvPr>
            <p:ph type="title"/>
          </p:nvPr>
        </p:nvSpPr>
        <p:spPr>
          <a:xfrm>
            <a:off x="282437" y="365125"/>
            <a:ext cx="11627126" cy="1325563"/>
          </a:xfrm>
        </p:spPr>
        <p:txBody>
          <a:bodyPr/>
          <a:lstStyle/>
          <a:p>
            <a:pPr algn="ctr"/>
            <a:r>
              <a:rPr lang="en-US" dirty="0"/>
              <a:t>Club Meeting Community Service Projects</a:t>
            </a:r>
          </a:p>
        </p:txBody>
      </p:sp>
      <p:sp>
        <p:nvSpPr>
          <p:cNvPr id="6" name="Content Placeholder 2">
            <a:extLst>
              <a:ext uri="{FF2B5EF4-FFF2-40B4-BE49-F238E27FC236}">
                <a16:creationId xmlns:a16="http://schemas.microsoft.com/office/drawing/2014/main" id="{DD53FC22-5533-BF99-340E-3119ACEBCE31}"/>
              </a:ext>
            </a:extLst>
          </p:cNvPr>
          <p:cNvSpPr>
            <a:spLocks noGrp="1"/>
          </p:cNvSpPr>
          <p:nvPr>
            <p:ph sz="half" idx="1"/>
          </p:nvPr>
        </p:nvSpPr>
        <p:spPr>
          <a:xfrm>
            <a:off x="282437" y="1690688"/>
            <a:ext cx="11627126" cy="4183189"/>
          </a:xfrm>
          <a:ln w="38100">
            <a:solidFill>
              <a:srgbClr val="009999"/>
            </a:solidFill>
          </a:ln>
        </p:spPr>
        <p:txBody>
          <a:bodyPr>
            <a:normAutofit/>
          </a:bodyPr>
          <a:lstStyle/>
          <a:p>
            <a:pPr marL="0" indent="0">
              <a:buNone/>
            </a:pPr>
            <a:r>
              <a:rPr lang="en-US" sz="3600" dirty="0"/>
              <a:t>Needs to be</a:t>
            </a:r>
          </a:p>
          <a:p>
            <a:r>
              <a:rPr lang="en-US" sz="3600" dirty="0"/>
              <a:t> Something all members can have a part in – even </a:t>
            </a:r>
            <a:r>
              <a:rPr lang="en-US" sz="3600" dirty="0" err="1"/>
              <a:t>Cloverbuds</a:t>
            </a:r>
            <a:endParaRPr lang="en-US" sz="3600" dirty="0"/>
          </a:p>
          <a:p>
            <a:r>
              <a:rPr lang="en-US" sz="3600" dirty="0"/>
              <a:t> Relatively inexpensive for families and club treasury / club leader</a:t>
            </a:r>
          </a:p>
          <a:p>
            <a:r>
              <a:rPr lang="en-US" sz="3600" dirty="0"/>
              <a:t> Not too long</a:t>
            </a:r>
          </a:p>
          <a:p>
            <a:r>
              <a:rPr lang="en-US" sz="3600" dirty="0"/>
              <a:t> Includes a hands-on component</a:t>
            </a:r>
          </a:p>
          <a:p>
            <a:endParaRPr lang="en-US" sz="2400" dirty="0"/>
          </a:p>
        </p:txBody>
      </p:sp>
    </p:spTree>
    <p:extLst>
      <p:ext uri="{BB962C8B-B14F-4D97-AF65-F5344CB8AC3E}">
        <p14:creationId xmlns:p14="http://schemas.microsoft.com/office/powerpoint/2010/main" val="1577927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BD1B5-03E3-87FF-AB6F-2A5976A0680B}"/>
              </a:ext>
            </a:extLst>
          </p:cNvPr>
          <p:cNvSpPr>
            <a:spLocks noGrp="1"/>
          </p:cNvSpPr>
          <p:nvPr>
            <p:ph type="title"/>
          </p:nvPr>
        </p:nvSpPr>
        <p:spPr>
          <a:xfrm>
            <a:off x="819150" y="273121"/>
            <a:ext cx="10515600" cy="972345"/>
          </a:xfrm>
        </p:spPr>
        <p:txBody>
          <a:bodyPr/>
          <a:lstStyle/>
          <a:p>
            <a:pPr algn="ctr"/>
            <a:r>
              <a:rPr lang="en-US" dirty="0"/>
              <a:t> Take Ten Community Service Project Ideas</a:t>
            </a:r>
          </a:p>
        </p:txBody>
      </p:sp>
      <p:sp>
        <p:nvSpPr>
          <p:cNvPr id="3" name="Content Placeholder 2">
            <a:extLst>
              <a:ext uri="{FF2B5EF4-FFF2-40B4-BE49-F238E27FC236}">
                <a16:creationId xmlns:a16="http://schemas.microsoft.com/office/drawing/2014/main" id="{18205BBE-B707-EE8F-316A-94D5A1C0D003}"/>
              </a:ext>
            </a:extLst>
          </p:cNvPr>
          <p:cNvSpPr>
            <a:spLocks noGrp="1"/>
          </p:cNvSpPr>
          <p:nvPr>
            <p:ph sz="half" idx="1"/>
          </p:nvPr>
        </p:nvSpPr>
        <p:spPr>
          <a:xfrm>
            <a:off x="838200" y="1543050"/>
            <a:ext cx="5181600" cy="3324226"/>
          </a:xfrm>
          <a:ln>
            <a:solidFill>
              <a:srgbClr val="009999"/>
            </a:solidFill>
          </a:ln>
        </p:spPr>
        <p:txBody>
          <a:bodyPr>
            <a:normAutofit fontScale="77500" lnSpcReduction="20000"/>
          </a:bodyPr>
          <a:lstStyle/>
          <a:p>
            <a:r>
              <a:rPr lang="en-US" sz="3000" dirty="0"/>
              <a:t>Club members are asked to bring at least 1 food item to donate to a food pantry or homeless shelter.</a:t>
            </a:r>
          </a:p>
          <a:p>
            <a:r>
              <a:rPr lang="en-US" sz="3000" dirty="0"/>
              <a:t>Club members help make food jars to be donated as well.  </a:t>
            </a:r>
          </a:p>
          <a:p>
            <a:pPr marL="0" indent="0">
              <a:buNone/>
            </a:pPr>
            <a:r>
              <a:rPr lang="en-US" sz="3000" dirty="0"/>
              <a:t>Ideas:  Bean soup, Chile mix, Dessert Jars – something that doesn’t require a lot of extra ingredients from the home </a:t>
            </a:r>
          </a:p>
          <a:p>
            <a:pPr marL="0" indent="0">
              <a:buNone/>
            </a:pPr>
            <a:r>
              <a:rPr lang="en-US" sz="3000" dirty="0"/>
              <a:t>Note:  Make sure you list all ingredients in the jar as well as provide the recipe to complete the dish / dessert.</a:t>
            </a:r>
          </a:p>
        </p:txBody>
      </p:sp>
      <p:sp>
        <p:nvSpPr>
          <p:cNvPr id="4" name="Content Placeholder 3">
            <a:extLst>
              <a:ext uri="{FF2B5EF4-FFF2-40B4-BE49-F238E27FC236}">
                <a16:creationId xmlns:a16="http://schemas.microsoft.com/office/drawing/2014/main" id="{DA212241-F071-9364-9074-6519BD31488F}"/>
              </a:ext>
            </a:extLst>
          </p:cNvPr>
          <p:cNvSpPr>
            <a:spLocks noGrp="1"/>
          </p:cNvSpPr>
          <p:nvPr>
            <p:ph sz="half" idx="2"/>
          </p:nvPr>
        </p:nvSpPr>
        <p:spPr>
          <a:xfrm>
            <a:off x="6172200" y="1543049"/>
            <a:ext cx="5181600" cy="3257551"/>
          </a:xfrm>
          <a:ln>
            <a:solidFill>
              <a:srgbClr val="009999"/>
            </a:solidFill>
          </a:ln>
        </p:spPr>
        <p:txBody>
          <a:bodyPr>
            <a:noAutofit/>
          </a:bodyPr>
          <a:lstStyle/>
          <a:p>
            <a:r>
              <a:rPr lang="en-US" sz="1900" dirty="0"/>
              <a:t>Prior to the meeting, have club members help decide what items to go in the basket.  You can include plates, silverware, cups, a disposable tablecloth, water bottles &amp; flavorings </a:t>
            </a:r>
          </a:p>
          <a:p>
            <a:r>
              <a:rPr lang="en-US" sz="1900" dirty="0"/>
              <a:t>Let each family choose what they will contribute.  Either provide turkey or have more than 1 family share the expense of the turkey</a:t>
            </a:r>
          </a:p>
          <a:p>
            <a:r>
              <a:rPr lang="en-US" sz="1900" dirty="0"/>
              <a:t>At the meeting, create dessert jars to add to the basket following the already presented guidelines</a:t>
            </a:r>
          </a:p>
          <a:p>
            <a:pPr marL="0" indent="0">
              <a:buNone/>
            </a:pPr>
            <a:endParaRPr lang="en-US" sz="1900" dirty="0"/>
          </a:p>
        </p:txBody>
      </p:sp>
      <p:sp>
        <p:nvSpPr>
          <p:cNvPr id="5" name="Rectangle 4">
            <a:extLst>
              <a:ext uri="{FF2B5EF4-FFF2-40B4-BE49-F238E27FC236}">
                <a16:creationId xmlns:a16="http://schemas.microsoft.com/office/drawing/2014/main" id="{EB703E41-0DFA-F9E3-AB75-88C114E4F61C}"/>
              </a:ext>
            </a:extLst>
          </p:cNvPr>
          <p:cNvSpPr/>
          <p:nvPr/>
        </p:nvSpPr>
        <p:spPr>
          <a:xfrm>
            <a:off x="838200" y="1014413"/>
            <a:ext cx="5181600" cy="523220"/>
          </a:xfrm>
          <a:prstGeom prst="rect">
            <a:avLst/>
          </a:prstGeom>
          <a:noFill/>
        </p:spPr>
        <p:txBody>
          <a:bodyPr wrap="square" lIns="91440" tIns="45720" rIns="91440" bIns="45720">
            <a:spAutoFit/>
          </a:bodyPr>
          <a:lstStyle/>
          <a:p>
            <a:pPr algn="ctr"/>
            <a:r>
              <a:rPr lang="en-US" sz="2800" dirty="0">
                <a:ln w="0"/>
                <a:solidFill>
                  <a:schemeClr val="accent2"/>
                </a:solidFill>
                <a:effectLst>
                  <a:outerShdw blurRad="38100" dist="25400" dir="5400000" algn="ctr" rotWithShape="0">
                    <a:srgbClr val="6E747A">
                      <a:alpha val="43000"/>
                    </a:srgbClr>
                  </a:outerShdw>
                </a:effectLst>
              </a:rPr>
              <a:t> Canned Food Drive</a:t>
            </a:r>
            <a:endParaRPr lang="en-US" sz="2800" b="0" cap="none" spc="0" dirty="0">
              <a:ln w="0"/>
              <a:solidFill>
                <a:schemeClr val="accent2"/>
              </a:solidFill>
              <a:effectLst>
                <a:outerShdw blurRad="38100" dist="25400" dir="5400000" algn="ctr" rotWithShape="0">
                  <a:srgbClr val="6E747A">
                    <a:alpha val="43000"/>
                  </a:srgbClr>
                </a:outerShdw>
              </a:effectLst>
            </a:endParaRPr>
          </a:p>
        </p:txBody>
      </p:sp>
      <p:sp>
        <p:nvSpPr>
          <p:cNvPr id="6" name="Rectangle 5">
            <a:extLst>
              <a:ext uri="{FF2B5EF4-FFF2-40B4-BE49-F238E27FC236}">
                <a16:creationId xmlns:a16="http://schemas.microsoft.com/office/drawing/2014/main" id="{30095D5F-6B1F-CC11-889F-DC8876CCDF56}"/>
              </a:ext>
            </a:extLst>
          </p:cNvPr>
          <p:cNvSpPr/>
          <p:nvPr/>
        </p:nvSpPr>
        <p:spPr>
          <a:xfrm>
            <a:off x="6172200" y="986564"/>
            <a:ext cx="5162550" cy="523220"/>
          </a:xfrm>
          <a:prstGeom prst="rect">
            <a:avLst/>
          </a:prstGeom>
          <a:noFill/>
        </p:spPr>
        <p:txBody>
          <a:bodyPr wrap="square" lIns="91440" tIns="45720" rIns="91440" bIns="45720">
            <a:spAutoFit/>
          </a:bodyPr>
          <a:lstStyle/>
          <a:p>
            <a:pPr algn="ctr"/>
            <a:r>
              <a:rPr lang="en-US" sz="2800" dirty="0">
                <a:ln w="0"/>
                <a:solidFill>
                  <a:schemeClr val="accent2"/>
                </a:solidFill>
                <a:effectLst>
                  <a:outerShdw blurRad="38100" dist="25400" dir="5400000" algn="ctr" rotWithShape="0">
                    <a:srgbClr val="6E747A">
                      <a:alpha val="43000"/>
                    </a:srgbClr>
                  </a:outerShdw>
                </a:effectLst>
              </a:rPr>
              <a:t>T</a:t>
            </a:r>
            <a:r>
              <a:rPr lang="en-US" sz="2800" b="0" cap="none" spc="0" dirty="0">
                <a:ln w="0"/>
                <a:solidFill>
                  <a:schemeClr val="accent2"/>
                </a:solidFill>
                <a:effectLst>
                  <a:outerShdw blurRad="38100" dist="25400" dir="5400000" algn="ctr" rotWithShape="0">
                    <a:srgbClr val="6E747A">
                      <a:alpha val="43000"/>
                    </a:srgbClr>
                  </a:outerShdw>
                </a:effectLst>
              </a:rPr>
              <a:t>hanksgiving Food Basket</a:t>
            </a:r>
          </a:p>
        </p:txBody>
      </p:sp>
      <p:sp>
        <p:nvSpPr>
          <p:cNvPr id="9" name="TextBox 8">
            <a:extLst>
              <a:ext uri="{FF2B5EF4-FFF2-40B4-BE49-F238E27FC236}">
                <a16:creationId xmlns:a16="http://schemas.microsoft.com/office/drawing/2014/main" id="{3B4E6ABB-8C49-D222-B539-92936104B711}"/>
              </a:ext>
            </a:extLst>
          </p:cNvPr>
          <p:cNvSpPr txBox="1"/>
          <p:nvPr/>
        </p:nvSpPr>
        <p:spPr>
          <a:xfrm>
            <a:off x="5819775" y="1121641"/>
            <a:ext cx="523875" cy="400110"/>
          </a:xfrm>
          <a:prstGeom prst="rect">
            <a:avLst/>
          </a:prstGeom>
          <a:noFill/>
        </p:spPr>
        <p:txBody>
          <a:bodyPr wrap="square" rtlCol="0">
            <a:spAutoFit/>
          </a:bodyPr>
          <a:lstStyle/>
          <a:p>
            <a:r>
              <a:rPr lang="en-US" sz="2000" dirty="0">
                <a:solidFill>
                  <a:schemeClr val="accent2"/>
                </a:solidFill>
              </a:rPr>
              <a:t>OR</a:t>
            </a:r>
          </a:p>
        </p:txBody>
      </p:sp>
      <p:sp>
        <p:nvSpPr>
          <p:cNvPr id="10" name="Content Placeholder 2">
            <a:extLst>
              <a:ext uri="{FF2B5EF4-FFF2-40B4-BE49-F238E27FC236}">
                <a16:creationId xmlns:a16="http://schemas.microsoft.com/office/drawing/2014/main" id="{1C7B26C4-17A8-7F0A-7834-9D228CF317C7}"/>
              </a:ext>
            </a:extLst>
          </p:cNvPr>
          <p:cNvSpPr txBox="1">
            <a:spLocks/>
          </p:cNvSpPr>
          <p:nvPr/>
        </p:nvSpPr>
        <p:spPr>
          <a:xfrm>
            <a:off x="847725" y="5069784"/>
            <a:ext cx="10506075" cy="801652"/>
          </a:xfrm>
          <a:prstGeom prst="rect">
            <a:avLst/>
          </a:prstGeom>
          <a:ln>
            <a:solidFill>
              <a:srgbClr val="009999"/>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
        <p:nvSpPr>
          <p:cNvPr id="11" name="TextBox 10">
            <a:extLst>
              <a:ext uri="{FF2B5EF4-FFF2-40B4-BE49-F238E27FC236}">
                <a16:creationId xmlns:a16="http://schemas.microsoft.com/office/drawing/2014/main" id="{83D8CBA4-2017-CFDA-5FAF-5B51071EA918}"/>
              </a:ext>
            </a:extLst>
          </p:cNvPr>
          <p:cNvSpPr txBox="1"/>
          <p:nvPr/>
        </p:nvSpPr>
        <p:spPr>
          <a:xfrm>
            <a:off x="838200" y="5098183"/>
            <a:ext cx="10439400" cy="738664"/>
          </a:xfrm>
          <a:prstGeom prst="rect">
            <a:avLst/>
          </a:prstGeom>
          <a:noFill/>
        </p:spPr>
        <p:txBody>
          <a:bodyPr wrap="square" rtlCol="0">
            <a:spAutoFit/>
          </a:bodyPr>
          <a:lstStyle/>
          <a:p>
            <a:r>
              <a:rPr lang="en-US" sz="2400" dirty="0"/>
              <a:t>Check this out</a:t>
            </a:r>
            <a:r>
              <a:rPr lang="en-US" dirty="0"/>
              <a:t>:</a:t>
            </a:r>
          </a:p>
          <a:p>
            <a:r>
              <a:rPr lang="en-US" dirty="0"/>
              <a:t>       Stamp Out Hunger Day in May sponsored by the U.S. Postal Service </a:t>
            </a:r>
          </a:p>
        </p:txBody>
      </p:sp>
    </p:spTree>
    <p:extLst>
      <p:ext uri="{BB962C8B-B14F-4D97-AF65-F5344CB8AC3E}">
        <p14:creationId xmlns:p14="http://schemas.microsoft.com/office/powerpoint/2010/main" val="3415642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BD1B5-03E3-87FF-AB6F-2A5976A0680B}"/>
              </a:ext>
            </a:extLst>
          </p:cNvPr>
          <p:cNvSpPr>
            <a:spLocks noGrp="1"/>
          </p:cNvSpPr>
          <p:nvPr>
            <p:ph type="title"/>
          </p:nvPr>
        </p:nvSpPr>
        <p:spPr>
          <a:xfrm>
            <a:off x="819150" y="273121"/>
            <a:ext cx="10515600" cy="972345"/>
          </a:xfrm>
        </p:spPr>
        <p:txBody>
          <a:bodyPr/>
          <a:lstStyle/>
          <a:p>
            <a:pPr algn="ctr"/>
            <a:r>
              <a:rPr lang="en-US" dirty="0"/>
              <a:t> Take Ten Community Service Project Ideas</a:t>
            </a:r>
          </a:p>
        </p:txBody>
      </p:sp>
      <p:sp>
        <p:nvSpPr>
          <p:cNvPr id="3" name="Content Placeholder 2">
            <a:extLst>
              <a:ext uri="{FF2B5EF4-FFF2-40B4-BE49-F238E27FC236}">
                <a16:creationId xmlns:a16="http://schemas.microsoft.com/office/drawing/2014/main" id="{18205BBE-B707-EE8F-316A-94D5A1C0D003}"/>
              </a:ext>
            </a:extLst>
          </p:cNvPr>
          <p:cNvSpPr>
            <a:spLocks noGrp="1"/>
          </p:cNvSpPr>
          <p:nvPr>
            <p:ph sz="half" idx="1"/>
          </p:nvPr>
        </p:nvSpPr>
        <p:spPr>
          <a:xfrm>
            <a:off x="838200" y="1543049"/>
            <a:ext cx="5181600" cy="4193309"/>
          </a:xfrm>
          <a:ln>
            <a:solidFill>
              <a:srgbClr val="009999"/>
            </a:solidFill>
          </a:ln>
        </p:spPr>
        <p:txBody>
          <a:bodyPr>
            <a:normAutofit fontScale="70000" lnSpcReduction="20000"/>
          </a:bodyPr>
          <a:lstStyle/>
          <a:p>
            <a:r>
              <a:rPr lang="en-US" sz="3000" dirty="0"/>
              <a:t>Rather than having each member / family bring a toy to donate, take your computer to the meeting and have each child shop and choose an item from Amazon or Walmart and put it in the cart to order as a group.</a:t>
            </a:r>
          </a:p>
          <a:p>
            <a:r>
              <a:rPr lang="en-US" sz="3000" dirty="0"/>
              <a:t>Prior to the meeting, have parents set a spending limit</a:t>
            </a:r>
          </a:p>
          <a:p>
            <a:r>
              <a:rPr lang="en-US" sz="3000" dirty="0"/>
              <a:t>Allow the child to shop for something for someone their age.</a:t>
            </a:r>
          </a:p>
          <a:p>
            <a:r>
              <a:rPr lang="en-US" sz="3000" dirty="0"/>
              <a:t>Parents / child pay for the item at the meeting</a:t>
            </a:r>
          </a:p>
          <a:p>
            <a:r>
              <a:rPr lang="en-US" sz="3000" dirty="0"/>
              <a:t>When the order comes in, set up a time for club members to meet and deliver the items to the Toys for Tots bin. </a:t>
            </a:r>
          </a:p>
          <a:p>
            <a:endParaRPr lang="en-US" sz="3000" dirty="0"/>
          </a:p>
        </p:txBody>
      </p:sp>
      <p:sp>
        <p:nvSpPr>
          <p:cNvPr id="4" name="Content Placeholder 3">
            <a:extLst>
              <a:ext uri="{FF2B5EF4-FFF2-40B4-BE49-F238E27FC236}">
                <a16:creationId xmlns:a16="http://schemas.microsoft.com/office/drawing/2014/main" id="{DA212241-F071-9364-9074-6519BD31488F}"/>
              </a:ext>
            </a:extLst>
          </p:cNvPr>
          <p:cNvSpPr>
            <a:spLocks noGrp="1"/>
          </p:cNvSpPr>
          <p:nvPr>
            <p:ph sz="half" idx="2"/>
          </p:nvPr>
        </p:nvSpPr>
        <p:spPr>
          <a:xfrm>
            <a:off x="6172200" y="1543048"/>
            <a:ext cx="5486400" cy="4193309"/>
          </a:xfrm>
          <a:ln>
            <a:solidFill>
              <a:srgbClr val="009999"/>
            </a:solidFill>
          </a:ln>
        </p:spPr>
        <p:txBody>
          <a:bodyPr>
            <a:noAutofit/>
          </a:bodyPr>
          <a:lstStyle/>
          <a:p>
            <a:pPr marL="0" indent="0">
              <a:buNone/>
            </a:pPr>
            <a:r>
              <a:rPr lang="en-US" sz="1900" dirty="0"/>
              <a:t>You can use the same process to meet the wishes of a child on the Angel Tree.         OR</a:t>
            </a:r>
          </a:p>
          <a:p>
            <a:pPr marL="0" indent="0">
              <a:buNone/>
            </a:pPr>
            <a:r>
              <a:rPr lang="en-US" sz="1900" dirty="0"/>
              <a:t>You can sometimes contact the organizers of the event to ask if your members can each choose an item that the organization can use to add to some of the Angel gifts that need a little bit more.</a:t>
            </a:r>
          </a:p>
          <a:p>
            <a:pPr marL="0" indent="0">
              <a:buNone/>
            </a:pPr>
            <a:r>
              <a:rPr lang="en-US" sz="1900" dirty="0"/>
              <a:t>Sometimes you can make Christmas Goody Bags with things like a candy cane, Christmas coloring book &amp; crayons, a DIY Christmas ornament, and other Christmas goodies.  Ask members to donate the items or you order everything and ask members to contribute some money to help cover the cost.  Create an assembly line at the meeting to have the members put the bags together</a:t>
            </a:r>
          </a:p>
          <a:p>
            <a:pPr marL="0" indent="0">
              <a:buNone/>
            </a:pPr>
            <a:endParaRPr lang="en-US" sz="1900" dirty="0"/>
          </a:p>
        </p:txBody>
      </p:sp>
      <p:sp>
        <p:nvSpPr>
          <p:cNvPr id="5" name="Rectangle 4">
            <a:extLst>
              <a:ext uri="{FF2B5EF4-FFF2-40B4-BE49-F238E27FC236}">
                <a16:creationId xmlns:a16="http://schemas.microsoft.com/office/drawing/2014/main" id="{EB703E41-0DFA-F9E3-AB75-88C114E4F61C}"/>
              </a:ext>
            </a:extLst>
          </p:cNvPr>
          <p:cNvSpPr/>
          <p:nvPr/>
        </p:nvSpPr>
        <p:spPr>
          <a:xfrm>
            <a:off x="838200" y="1014413"/>
            <a:ext cx="5181600" cy="523220"/>
          </a:xfrm>
          <a:prstGeom prst="rect">
            <a:avLst/>
          </a:prstGeom>
          <a:noFill/>
        </p:spPr>
        <p:txBody>
          <a:bodyPr wrap="square" lIns="91440" tIns="45720" rIns="91440" bIns="45720">
            <a:spAutoFit/>
          </a:bodyPr>
          <a:lstStyle/>
          <a:p>
            <a:pPr algn="ctr"/>
            <a:r>
              <a:rPr lang="en-US" sz="2800" dirty="0">
                <a:ln w="0"/>
                <a:solidFill>
                  <a:schemeClr val="accent2"/>
                </a:solidFill>
                <a:effectLst>
                  <a:outerShdw blurRad="38100" dist="25400" dir="5400000" algn="ctr" rotWithShape="0">
                    <a:srgbClr val="6E747A">
                      <a:alpha val="43000"/>
                    </a:srgbClr>
                  </a:outerShdw>
                </a:effectLst>
              </a:rPr>
              <a:t> Toys for Tots</a:t>
            </a:r>
            <a:endParaRPr lang="en-US" sz="2800" b="0" cap="none" spc="0" dirty="0">
              <a:ln w="0"/>
              <a:solidFill>
                <a:schemeClr val="accent2"/>
              </a:solidFill>
              <a:effectLst>
                <a:outerShdw blurRad="38100" dist="25400" dir="5400000" algn="ctr" rotWithShape="0">
                  <a:srgbClr val="6E747A">
                    <a:alpha val="43000"/>
                  </a:srgbClr>
                </a:outerShdw>
              </a:effectLst>
            </a:endParaRPr>
          </a:p>
        </p:txBody>
      </p:sp>
      <p:sp>
        <p:nvSpPr>
          <p:cNvPr id="6" name="Rectangle 5">
            <a:extLst>
              <a:ext uri="{FF2B5EF4-FFF2-40B4-BE49-F238E27FC236}">
                <a16:creationId xmlns:a16="http://schemas.microsoft.com/office/drawing/2014/main" id="{30095D5F-6B1F-CC11-889F-DC8876CCDF56}"/>
              </a:ext>
            </a:extLst>
          </p:cNvPr>
          <p:cNvSpPr/>
          <p:nvPr/>
        </p:nvSpPr>
        <p:spPr>
          <a:xfrm>
            <a:off x="6172200" y="986564"/>
            <a:ext cx="5162550" cy="523220"/>
          </a:xfrm>
          <a:prstGeom prst="rect">
            <a:avLst/>
          </a:prstGeom>
          <a:noFill/>
        </p:spPr>
        <p:txBody>
          <a:bodyPr wrap="square" lIns="91440" tIns="45720" rIns="91440" bIns="45720">
            <a:spAutoFit/>
          </a:bodyPr>
          <a:lstStyle/>
          <a:p>
            <a:pPr algn="ctr"/>
            <a:r>
              <a:rPr lang="en-US" sz="2800" b="0" cap="none" spc="0" dirty="0">
                <a:ln w="0"/>
                <a:solidFill>
                  <a:schemeClr val="accent2"/>
                </a:solidFill>
                <a:effectLst>
                  <a:outerShdw blurRad="38100" dist="25400" dir="5400000" algn="ctr" rotWithShape="0">
                    <a:srgbClr val="6E747A">
                      <a:alpha val="43000"/>
                    </a:srgbClr>
                  </a:outerShdw>
                </a:effectLst>
              </a:rPr>
              <a:t>Angel Tree </a:t>
            </a:r>
            <a:r>
              <a:rPr lang="en-US" sz="2800" dirty="0">
                <a:ln w="0"/>
                <a:solidFill>
                  <a:schemeClr val="accent2"/>
                </a:solidFill>
                <a:effectLst>
                  <a:outerShdw blurRad="38100" dist="25400" dir="5400000" algn="ctr" rotWithShape="0">
                    <a:srgbClr val="6E747A">
                      <a:alpha val="43000"/>
                    </a:srgbClr>
                  </a:outerShdw>
                </a:effectLst>
              </a:rPr>
              <a:t>Gifts</a:t>
            </a:r>
            <a:endParaRPr lang="en-US" sz="2800" b="0" cap="none" spc="0" dirty="0">
              <a:ln w="0"/>
              <a:solidFill>
                <a:schemeClr val="accent2"/>
              </a:solidFill>
              <a:effectLst>
                <a:outerShdw blurRad="38100" dist="25400" dir="5400000" algn="ctr" rotWithShape="0">
                  <a:srgbClr val="6E747A">
                    <a:alpha val="43000"/>
                  </a:srgbClr>
                </a:outerShdw>
              </a:effectLst>
            </a:endParaRPr>
          </a:p>
        </p:txBody>
      </p:sp>
      <p:sp>
        <p:nvSpPr>
          <p:cNvPr id="9" name="TextBox 8">
            <a:extLst>
              <a:ext uri="{FF2B5EF4-FFF2-40B4-BE49-F238E27FC236}">
                <a16:creationId xmlns:a16="http://schemas.microsoft.com/office/drawing/2014/main" id="{3B4E6ABB-8C49-D222-B539-92936104B711}"/>
              </a:ext>
            </a:extLst>
          </p:cNvPr>
          <p:cNvSpPr txBox="1"/>
          <p:nvPr/>
        </p:nvSpPr>
        <p:spPr>
          <a:xfrm>
            <a:off x="5819775" y="1121641"/>
            <a:ext cx="523875" cy="400110"/>
          </a:xfrm>
          <a:prstGeom prst="rect">
            <a:avLst/>
          </a:prstGeom>
          <a:noFill/>
        </p:spPr>
        <p:txBody>
          <a:bodyPr wrap="square" rtlCol="0">
            <a:spAutoFit/>
          </a:bodyPr>
          <a:lstStyle/>
          <a:p>
            <a:r>
              <a:rPr lang="en-US" sz="2000" dirty="0">
                <a:solidFill>
                  <a:schemeClr val="accent2"/>
                </a:solidFill>
              </a:rPr>
              <a:t>OR</a:t>
            </a:r>
          </a:p>
        </p:txBody>
      </p:sp>
      <p:sp>
        <p:nvSpPr>
          <p:cNvPr id="10" name="Content Placeholder 2">
            <a:extLst>
              <a:ext uri="{FF2B5EF4-FFF2-40B4-BE49-F238E27FC236}">
                <a16:creationId xmlns:a16="http://schemas.microsoft.com/office/drawing/2014/main" id="{1C7B26C4-17A8-7F0A-7834-9D228CF317C7}"/>
              </a:ext>
            </a:extLst>
          </p:cNvPr>
          <p:cNvSpPr txBox="1">
            <a:spLocks/>
          </p:cNvSpPr>
          <p:nvPr/>
        </p:nvSpPr>
        <p:spPr>
          <a:xfrm>
            <a:off x="838200" y="5786437"/>
            <a:ext cx="10820400" cy="801652"/>
          </a:xfrm>
          <a:prstGeom prst="rect">
            <a:avLst/>
          </a:prstGeom>
          <a:ln>
            <a:solidFill>
              <a:srgbClr val="009999"/>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
        <p:nvSpPr>
          <p:cNvPr id="7" name="TextBox 6">
            <a:extLst>
              <a:ext uri="{FF2B5EF4-FFF2-40B4-BE49-F238E27FC236}">
                <a16:creationId xmlns:a16="http://schemas.microsoft.com/office/drawing/2014/main" id="{55ED51C5-9CFC-EC9E-C3CB-42152DA38707}"/>
              </a:ext>
            </a:extLst>
          </p:cNvPr>
          <p:cNvSpPr txBox="1"/>
          <p:nvPr/>
        </p:nvSpPr>
        <p:spPr>
          <a:xfrm>
            <a:off x="838201" y="5848350"/>
            <a:ext cx="10820400" cy="646331"/>
          </a:xfrm>
          <a:prstGeom prst="rect">
            <a:avLst/>
          </a:prstGeom>
          <a:noFill/>
        </p:spPr>
        <p:txBody>
          <a:bodyPr wrap="square" rtlCol="0">
            <a:spAutoFit/>
          </a:bodyPr>
          <a:lstStyle/>
          <a:p>
            <a:r>
              <a:rPr lang="en-US" dirty="0"/>
              <a:t>1 more idea:</a:t>
            </a:r>
          </a:p>
          <a:p>
            <a:r>
              <a:rPr lang="en-US" dirty="0"/>
              <a:t>Find an Assisted Living facility and become their Secret </a:t>
            </a:r>
            <a:r>
              <a:rPr lang="en-US" dirty="0" err="1"/>
              <a:t>Santas</a:t>
            </a:r>
            <a:r>
              <a:rPr lang="en-US" dirty="0"/>
              <a:t>.</a:t>
            </a:r>
          </a:p>
        </p:txBody>
      </p:sp>
    </p:spTree>
    <p:extLst>
      <p:ext uri="{BB962C8B-B14F-4D97-AF65-F5344CB8AC3E}">
        <p14:creationId xmlns:p14="http://schemas.microsoft.com/office/powerpoint/2010/main" val="31805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BD1B5-03E3-87FF-AB6F-2A5976A0680B}"/>
              </a:ext>
            </a:extLst>
          </p:cNvPr>
          <p:cNvSpPr>
            <a:spLocks noGrp="1"/>
          </p:cNvSpPr>
          <p:nvPr>
            <p:ph type="title"/>
          </p:nvPr>
        </p:nvSpPr>
        <p:spPr>
          <a:xfrm>
            <a:off x="838200" y="226866"/>
            <a:ext cx="10515600" cy="972345"/>
          </a:xfrm>
        </p:spPr>
        <p:txBody>
          <a:bodyPr/>
          <a:lstStyle/>
          <a:p>
            <a:pPr algn="ctr"/>
            <a:r>
              <a:rPr lang="en-US" dirty="0"/>
              <a:t> Take Ten Community Service Project Ideas</a:t>
            </a:r>
          </a:p>
        </p:txBody>
      </p:sp>
      <p:sp>
        <p:nvSpPr>
          <p:cNvPr id="3" name="Content Placeholder 2">
            <a:extLst>
              <a:ext uri="{FF2B5EF4-FFF2-40B4-BE49-F238E27FC236}">
                <a16:creationId xmlns:a16="http://schemas.microsoft.com/office/drawing/2014/main" id="{18205BBE-B707-EE8F-316A-94D5A1C0D003}"/>
              </a:ext>
            </a:extLst>
          </p:cNvPr>
          <p:cNvSpPr>
            <a:spLocks noGrp="1"/>
          </p:cNvSpPr>
          <p:nvPr>
            <p:ph sz="half" idx="1"/>
          </p:nvPr>
        </p:nvSpPr>
        <p:spPr>
          <a:xfrm>
            <a:off x="838200" y="1543049"/>
            <a:ext cx="5181600" cy="4193309"/>
          </a:xfrm>
          <a:ln>
            <a:solidFill>
              <a:srgbClr val="009999"/>
            </a:solidFill>
          </a:ln>
        </p:spPr>
        <p:txBody>
          <a:bodyPr>
            <a:normAutofit fontScale="92500" lnSpcReduction="20000"/>
          </a:bodyPr>
          <a:lstStyle/>
          <a:p>
            <a:pPr marL="0" indent="0">
              <a:buNone/>
            </a:pPr>
            <a:r>
              <a:rPr lang="en-US" sz="3000" dirty="0"/>
              <a:t>Gloves, Hats &amp; Scarves for the Homeless</a:t>
            </a:r>
          </a:p>
          <a:p>
            <a:r>
              <a:rPr lang="en-US" sz="3000" dirty="0"/>
              <a:t>Ask members to donate gloves and hats for the homeless</a:t>
            </a:r>
          </a:p>
          <a:p>
            <a:r>
              <a:rPr lang="en-US" sz="3000" dirty="0"/>
              <a:t>At the club meeting have members make fleece scarves to go with the gloves &amp; mittens</a:t>
            </a:r>
          </a:p>
          <a:p>
            <a:r>
              <a:rPr lang="en-US" sz="3000" dirty="0"/>
              <a:t>There are also instructions for making fleece tie hats on the internet if you want the members to make them as well</a:t>
            </a:r>
          </a:p>
        </p:txBody>
      </p:sp>
      <p:sp>
        <p:nvSpPr>
          <p:cNvPr id="4" name="Content Placeholder 3">
            <a:extLst>
              <a:ext uri="{FF2B5EF4-FFF2-40B4-BE49-F238E27FC236}">
                <a16:creationId xmlns:a16="http://schemas.microsoft.com/office/drawing/2014/main" id="{DA212241-F071-9364-9074-6519BD31488F}"/>
              </a:ext>
            </a:extLst>
          </p:cNvPr>
          <p:cNvSpPr>
            <a:spLocks noGrp="1"/>
          </p:cNvSpPr>
          <p:nvPr>
            <p:ph sz="half" idx="2"/>
          </p:nvPr>
        </p:nvSpPr>
        <p:spPr>
          <a:xfrm>
            <a:off x="6172200" y="1543048"/>
            <a:ext cx="5486400" cy="4193309"/>
          </a:xfrm>
          <a:ln>
            <a:solidFill>
              <a:srgbClr val="009999"/>
            </a:solidFill>
          </a:ln>
        </p:spPr>
        <p:txBody>
          <a:bodyPr>
            <a:noAutofit/>
          </a:bodyPr>
          <a:lstStyle/>
          <a:p>
            <a:pPr marL="0" indent="0">
              <a:buNone/>
            </a:pPr>
            <a:r>
              <a:rPr lang="en-US" dirty="0"/>
              <a:t>National Feed the Birds Day (Feb. 3)</a:t>
            </a:r>
          </a:p>
          <a:p>
            <a:pPr marL="0" indent="0">
              <a:buNone/>
            </a:pPr>
            <a:r>
              <a:rPr lang="en-US" sz="2000" dirty="0"/>
              <a:t>Supplies:  Bird seed; Quart baggy, Bagels, </a:t>
            </a:r>
          </a:p>
          <a:p>
            <a:pPr marL="0" indent="0">
              <a:buNone/>
            </a:pPr>
            <a:r>
              <a:rPr lang="en-US" sz="2000" dirty="0" err="1"/>
              <a:t>Sunbutter</a:t>
            </a:r>
            <a:r>
              <a:rPr lang="en-US" sz="2000" dirty="0"/>
              <a:t>, Plastic Knives, String, Tray</a:t>
            </a:r>
          </a:p>
          <a:p>
            <a:pPr marL="0" indent="0">
              <a:buNone/>
            </a:pPr>
            <a:r>
              <a:rPr lang="en-US" sz="2000" dirty="0"/>
              <a:t>Give each member half a bagel.</a:t>
            </a:r>
          </a:p>
          <a:p>
            <a:pPr marL="0" indent="0">
              <a:buNone/>
            </a:pPr>
            <a:r>
              <a:rPr lang="en-US" sz="2000" dirty="0"/>
              <a:t>Tie a string through the hole in the bagel</a:t>
            </a:r>
          </a:p>
          <a:p>
            <a:pPr marL="0" indent="0">
              <a:buNone/>
            </a:pPr>
            <a:r>
              <a:rPr lang="en-US" sz="2000" dirty="0"/>
              <a:t>Spread a thin layer of </a:t>
            </a:r>
            <a:r>
              <a:rPr lang="en-US" sz="2000" dirty="0" err="1"/>
              <a:t>sunbutter</a:t>
            </a:r>
            <a:r>
              <a:rPr lang="en-US" sz="2000" dirty="0"/>
              <a:t> on the flat side of the bagel</a:t>
            </a:r>
          </a:p>
          <a:p>
            <a:pPr marL="0" indent="0">
              <a:buNone/>
            </a:pPr>
            <a:r>
              <a:rPr lang="en-US" sz="2000" dirty="0"/>
              <a:t>Put the bagel </a:t>
            </a:r>
            <a:r>
              <a:rPr lang="en-US" sz="2000" dirty="0" err="1"/>
              <a:t>sunbutter</a:t>
            </a:r>
            <a:r>
              <a:rPr lang="en-US" sz="2000" dirty="0"/>
              <a:t> side down in a pan of bird seed &amp; press it down</a:t>
            </a:r>
          </a:p>
          <a:p>
            <a:pPr marL="0" indent="0">
              <a:buNone/>
            </a:pPr>
            <a:r>
              <a:rPr lang="en-US" sz="2000" dirty="0"/>
              <a:t>Shake the loose seeds off and put it in the baggy</a:t>
            </a:r>
          </a:p>
          <a:p>
            <a:pPr marL="0" indent="0">
              <a:buNone/>
            </a:pPr>
            <a:endParaRPr lang="en-US" dirty="0"/>
          </a:p>
        </p:txBody>
      </p:sp>
      <p:sp>
        <p:nvSpPr>
          <p:cNvPr id="5" name="Rectangle 4">
            <a:extLst>
              <a:ext uri="{FF2B5EF4-FFF2-40B4-BE49-F238E27FC236}">
                <a16:creationId xmlns:a16="http://schemas.microsoft.com/office/drawing/2014/main" id="{EB703E41-0DFA-F9E3-AB75-88C114E4F61C}"/>
              </a:ext>
            </a:extLst>
          </p:cNvPr>
          <p:cNvSpPr/>
          <p:nvPr/>
        </p:nvSpPr>
        <p:spPr>
          <a:xfrm>
            <a:off x="3581400" y="993382"/>
            <a:ext cx="5181600" cy="523220"/>
          </a:xfrm>
          <a:prstGeom prst="rect">
            <a:avLst/>
          </a:prstGeom>
          <a:noFill/>
        </p:spPr>
        <p:txBody>
          <a:bodyPr wrap="square" lIns="91440" tIns="45720" rIns="91440" bIns="45720">
            <a:spAutoFit/>
          </a:bodyPr>
          <a:lstStyle/>
          <a:p>
            <a:pPr algn="ctr"/>
            <a:r>
              <a:rPr lang="en-US" sz="2800" dirty="0">
                <a:ln w="0"/>
                <a:solidFill>
                  <a:schemeClr val="accent2"/>
                </a:solidFill>
                <a:effectLst>
                  <a:outerShdw blurRad="38100" dist="25400" dir="5400000" algn="ctr" rotWithShape="0">
                    <a:srgbClr val="6E747A">
                      <a:alpha val="43000"/>
                    </a:srgbClr>
                  </a:outerShdw>
                </a:effectLst>
              </a:rPr>
              <a:t>  Winter Service Projects </a:t>
            </a:r>
            <a:endParaRPr lang="en-US" sz="2800" b="0" cap="none" spc="0" dirty="0">
              <a:ln w="0"/>
              <a:solidFill>
                <a:schemeClr val="accent2"/>
              </a:solidFill>
              <a:effectLst>
                <a:outerShdw blurRad="38100" dist="25400" dir="5400000" algn="ctr" rotWithShape="0">
                  <a:srgbClr val="6E747A">
                    <a:alpha val="43000"/>
                  </a:srgbClr>
                </a:outerShdw>
              </a:effectLst>
            </a:endParaRPr>
          </a:p>
        </p:txBody>
      </p:sp>
      <p:sp>
        <p:nvSpPr>
          <p:cNvPr id="10" name="Content Placeholder 2">
            <a:extLst>
              <a:ext uri="{FF2B5EF4-FFF2-40B4-BE49-F238E27FC236}">
                <a16:creationId xmlns:a16="http://schemas.microsoft.com/office/drawing/2014/main" id="{1C7B26C4-17A8-7F0A-7834-9D228CF317C7}"/>
              </a:ext>
            </a:extLst>
          </p:cNvPr>
          <p:cNvSpPr txBox="1">
            <a:spLocks/>
          </p:cNvSpPr>
          <p:nvPr/>
        </p:nvSpPr>
        <p:spPr>
          <a:xfrm>
            <a:off x="838200" y="5786437"/>
            <a:ext cx="10820400" cy="801652"/>
          </a:xfrm>
          <a:prstGeom prst="rect">
            <a:avLst/>
          </a:prstGeom>
          <a:ln>
            <a:solidFill>
              <a:srgbClr val="009999"/>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
        <p:nvSpPr>
          <p:cNvPr id="7" name="TextBox 6">
            <a:extLst>
              <a:ext uri="{FF2B5EF4-FFF2-40B4-BE49-F238E27FC236}">
                <a16:creationId xmlns:a16="http://schemas.microsoft.com/office/drawing/2014/main" id="{55ED51C5-9CFC-EC9E-C3CB-42152DA38707}"/>
              </a:ext>
            </a:extLst>
          </p:cNvPr>
          <p:cNvSpPr txBox="1"/>
          <p:nvPr/>
        </p:nvSpPr>
        <p:spPr>
          <a:xfrm>
            <a:off x="838200" y="5766047"/>
            <a:ext cx="10820400" cy="923330"/>
          </a:xfrm>
          <a:prstGeom prst="rect">
            <a:avLst/>
          </a:prstGeom>
          <a:noFill/>
        </p:spPr>
        <p:txBody>
          <a:bodyPr wrap="square" rtlCol="0">
            <a:spAutoFit/>
          </a:bodyPr>
          <a:lstStyle/>
          <a:p>
            <a:r>
              <a:rPr lang="en-US" dirty="0"/>
              <a:t>1 more idea:  Put together cold-weather goodie bags.  Put a couple of hot chocolate packets, a couple of apple </a:t>
            </a:r>
            <a:r>
              <a:rPr lang="en-US" dirty="0" err="1"/>
              <a:t>cidar</a:t>
            </a:r>
            <a:r>
              <a:rPr lang="en-US" dirty="0"/>
              <a:t> packets, several bags of flavored teas in a baggie &amp; decorate it with snowflake stickers and give to assisted living facilities or give them to Meals-on-Wheels to deliver to home bound individuals. (Add a mug if you can) </a:t>
            </a:r>
          </a:p>
        </p:txBody>
      </p:sp>
    </p:spTree>
    <p:extLst>
      <p:ext uri="{BB962C8B-B14F-4D97-AF65-F5344CB8AC3E}">
        <p14:creationId xmlns:p14="http://schemas.microsoft.com/office/powerpoint/2010/main" val="1673879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BD1B5-03E3-87FF-AB6F-2A5976A0680B}"/>
              </a:ext>
            </a:extLst>
          </p:cNvPr>
          <p:cNvSpPr>
            <a:spLocks noGrp="1"/>
          </p:cNvSpPr>
          <p:nvPr>
            <p:ph type="title"/>
          </p:nvPr>
        </p:nvSpPr>
        <p:spPr>
          <a:xfrm>
            <a:off x="838200" y="217341"/>
            <a:ext cx="10515600" cy="972345"/>
          </a:xfrm>
        </p:spPr>
        <p:txBody>
          <a:bodyPr/>
          <a:lstStyle/>
          <a:p>
            <a:pPr algn="ctr"/>
            <a:r>
              <a:rPr lang="en-US" dirty="0"/>
              <a:t>Take Ten Community Service Project Ideas</a:t>
            </a:r>
          </a:p>
        </p:txBody>
      </p:sp>
      <p:sp>
        <p:nvSpPr>
          <p:cNvPr id="3" name="Content Placeholder 2">
            <a:extLst>
              <a:ext uri="{FF2B5EF4-FFF2-40B4-BE49-F238E27FC236}">
                <a16:creationId xmlns:a16="http://schemas.microsoft.com/office/drawing/2014/main" id="{18205BBE-B707-EE8F-316A-94D5A1C0D003}"/>
              </a:ext>
            </a:extLst>
          </p:cNvPr>
          <p:cNvSpPr>
            <a:spLocks noGrp="1"/>
          </p:cNvSpPr>
          <p:nvPr>
            <p:ph sz="half" idx="1"/>
          </p:nvPr>
        </p:nvSpPr>
        <p:spPr>
          <a:xfrm>
            <a:off x="838200" y="1543049"/>
            <a:ext cx="5181600" cy="4193309"/>
          </a:xfrm>
          <a:ln>
            <a:solidFill>
              <a:srgbClr val="009999"/>
            </a:solidFill>
          </a:ln>
        </p:spPr>
        <p:txBody>
          <a:bodyPr>
            <a:normAutofit/>
          </a:bodyPr>
          <a:lstStyle/>
          <a:p>
            <a:pPr marL="0" indent="0">
              <a:buNone/>
            </a:pPr>
            <a:r>
              <a:rPr lang="en-US" sz="2000" dirty="0"/>
              <a:t>Members will make valentine cards to give to Veterans</a:t>
            </a:r>
          </a:p>
          <a:p>
            <a:pPr marL="0" indent="0">
              <a:buNone/>
            </a:pPr>
            <a:r>
              <a:rPr lang="en-US" sz="2000" dirty="0"/>
              <a:t>*  Leaders can create the cards by downloading Valentine coloring pages &amp; using them to create the cards for members to color.</a:t>
            </a:r>
          </a:p>
          <a:p>
            <a:r>
              <a:rPr lang="en-US" sz="2000" dirty="0"/>
              <a:t>There are also cute heart animals on “easypeasyandfun.com”</a:t>
            </a:r>
          </a:p>
          <a:p>
            <a:r>
              <a:rPr lang="en-US" sz="2000" dirty="0"/>
              <a:t>Kids school valentines can be purchased and attached to a folded piece of paper so there is more room to sign their names.</a:t>
            </a:r>
          </a:p>
          <a:p>
            <a:r>
              <a:rPr lang="en-US" sz="2000" dirty="0"/>
              <a:t>Members can sign their cards</a:t>
            </a:r>
          </a:p>
          <a:p>
            <a:pPr marL="0" indent="0">
              <a:buNone/>
            </a:pPr>
            <a:r>
              <a:rPr lang="en-US" sz="2000" dirty="0"/>
              <a:t>From a 4-H Friend, and their first names only </a:t>
            </a:r>
          </a:p>
          <a:p>
            <a:pPr marL="0" indent="0">
              <a:buNone/>
            </a:pPr>
            <a:endParaRPr lang="en-US" dirty="0"/>
          </a:p>
        </p:txBody>
      </p:sp>
      <p:sp>
        <p:nvSpPr>
          <p:cNvPr id="4" name="Content Placeholder 3">
            <a:extLst>
              <a:ext uri="{FF2B5EF4-FFF2-40B4-BE49-F238E27FC236}">
                <a16:creationId xmlns:a16="http://schemas.microsoft.com/office/drawing/2014/main" id="{DA212241-F071-9364-9074-6519BD31488F}"/>
              </a:ext>
            </a:extLst>
          </p:cNvPr>
          <p:cNvSpPr>
            <a:spLocks noGrp="1"/>
          </p:cNvSpPr>
          <p:nvPr>
            <p:ph sz="half" idx="2"/>
          </p:nvPr>
        </p:nvSpPr>
        <p:spPr>
          <a:xfrm>
            <a:off x="6191250" y="1553385"/>
            <a:ext cx="5486400" cy="4193309"/>
          </a:xfrm>
          <a:ln>
            <a:solidFill>
              <a:srgbClr val="009999"/>
            </a:solidFill>
          </a:ln>
        </p:spPr>
        <p:txBody>
          <a:bodyPr>
            <a:noAutofit/>
          </a:bodyPr>
          <a:lstStyle/>
          <a:p>
            <a:pPr marL="0" indent="0">
              <a:buNone/>
            </a:pPr>
            <a:r>
              <a:rPr lang="en-US" sz="2400" dirty="0"/>
              <a:t>* Members can bring a variety of  snack foods to the meeting or at the meeting prior to this project  members can discuss what they want to put in the baskets and bring specific items so the baskets all match.</a:t>
            </a:r>
          </a:p>
          <a:p>
            <a:r>
              <a:rPr lang="en-US" sz="2400" dirty="0"/>
              <a:t>Members fill the baskets and create cards or put their names on premade cards.</a:t>
            </a:r>
          </a:p>
          <a:p>
            <a:pPr marL="0" indent="0">
              <a:buNone/>
            </a:pPr>
            <a:r>
              <a:rPr lang="en-US" sz="2400" dirty="0"/>
              <a:t>* Members can deliver a basket to the closest to where they live</a:t>
            </a:r>
          </a:p>
          <a:p>
            <a:endParaRPr lang="en-US" sz="2400" dirty="0"/>
          </a:p>
        </p:txBody>
      </p:sp>
      <p:sp>
        <p:nvSpPr>
          <p:cNvPr id="5" name="Rectangle 4">
            <a:extLst>
              <a:ext uri="{FF2B5EF4-FFF2-40B4-BE49-F238E27FC236}">
                <a16:creationId xmlns:a16="http://schemas.microsoft.com/office/drawing/2014/main" id="{EB703E41-0DFA-F9E3-AB75-88C114E4F61C}"/>
              </a:ext>
            </a:extLst>
          </p:cNvPr>
          <p:cNvSpPr/>
          <p:nvPr/>
        </p:nvSpPr>
        <p:spPr>
          <a:xfrm>
            <a:off x="914400" y="1072073"/>
            <a:ext cx="5181600" cy="523220"/>
          </a:xfrm>
          <a:prstGeom prst="rect">
            <a:avLst/>
          </a:prstGeom>
          <a:noFill/>
        </p:spPr>
        <p:txBody>
          <a:bodyPr wrap="square" lIns="91440" tIns="45720" rIns="91440" bIns="45720">
            <a:spAutoFit/>
          </a:bodyPr>
          <a:lstStyle/>
          <a:p>
            <a:pPr algn="ctr"/>
            <a:r>
              <a:rPr lang="en-US" sz="2800" dirty="0">
                <a:ln w="0"/>
                <a:solidFill>
                  <a:schemeClr val="accent2"/>
                </a:solidFill>
                <a:effectLst>
                  <a:outerShdw blurRad="38100" dist="25400" dir="5400000" algn="ctr" rotWithShape="0">
                    <a:srgbClr val="6E747A">
                      <a:alpha val="43000"/>
                    </a:srgbClr>
                  </a:outerShdw>
                </a:effectLst>
              </a:rPr>
              <a:t>  Valentines for Vets </a:t>
            </a:r>
            <a:endParaRPr lang="en-US" sz="2800" b="0" cap="none" spc="0" dirty="0">
              <a:ln w="0"/>
              <a:solidFill>
                <a:schemeClr val="accent2"/>
              </a:solidFill>
              <a:effectLst>
                <a:outerShdw blurRad="38100" dist="25400" dir="5400000" algn="ctr" rotWithShape="0">
                  <a:srgbClr val="6E747A">
                    <a:alpha val="43000"/>
                  </a:srgbClr>
                </a:outerShdw>
              </a:effectLst>
            </a:endParaRPr>
          </a:p>
        </p:txBody>
      </p:sp>
      <p:sp>
        <p:nvSpPr>
          <p:cNvPr id="10" name="Content Placeholder 2">
            <a:extLst>
              <a:ext uri="{FF2B5EF4-FFF2-40B4-BE49-F238E27FC236}">
                <a16:creationId xmlns:a16="http://schemas.microsoft.com/office/drawing/2014/main" id="{1C7B26C4-17A8-7F0A-7834-9D228CF317C7}"/>
              </a:ext>
            </a:extLst>
          </p:cNvPr>
          <p:cNvSpPr txBox="1">
            <a:spLocks/>
          </p:cNvSpPr>
          <p:nvPr/>
        </p:nvSpPr>
        <p:spPr>
          <a:xfrm>
            <a:off x="838200" y="5857524"/>
            <a:ext cx="10820400" cy="801652"/>
          </a:xfrm>
          <a:prstGeom prst="rect">
            <a:avLst/>
          </a:prstGeom>
          <a:ln>
            <a:solidFill>
              <a:srgbClr val="009999"/>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
        <p:nvSpPr>
          <p:cNvPr id="6" name="Rectangle 5">
            <a:extLst>
              <a:ext uri="{FF2B5EF4-FFF2-40B4-BE49-F238E27FC236}">
                <a16:creationId xmlns:a16="http://schemas.microsoft.com/office/drawing/2014/main" id="{709E484E-07FE-49C6-DBAA-49155A5C5C0C}"/>
              </a:ext>
            </a:extLst>
          </p:cNvPr>
          <p:cNvSpPr/>
          <p:nvPr/>
        </p:nvSpPr>
        <p:spPr>
          <a:xfrm>
            <a:off x="6191250" y="1000476"/>
            <a:ext cx="5467350" cy="523220"/>
          </a:xfrm>
          <a:prstGeom prst="rect">
            <a:avLst/>
          </a:prstGeom>
          <a:noFill/>
        </p:spPr>
        <p:txBody>
          <a:bodyPr wrap="square" lIns="91440" tIns="45720" rIns="91440" bIns="45720">
            <a:spAutoFit/>
          </a:bodyPr>
          <a:lstStyle/>
          <a:p>
            <a:pPr algn="ctr"/>
            <a:r>
              <a:rPr lang="en-US" sz="2800" dirty="0">
                <a:ln w="0"/>
                <a:solidFill>
                  <a:schemeClr val="accent2"/>
                </a:solidFill>
                <a:effectLst>
                  <a:outerShdw blurRad="38100" dist="25400" dir="5400000" algn="ctr" rotWithShape="0">
                    <a:srgbClr val="6E747A">
                      <a:alpha val="43000"/>
                    </a:srgbClr>
                  </a:outerShdw>
                </a:effectLst>
              </a:rPr>
              <a:t>  Goodie Baskets for 1</a:t>
            </a:r>
            <a:r>
              <a:rPr lang="en-US" sz="2800" baseline="30000" dirty="0">
                <a:ln w="0"/>
                <a:solidFill>
                  <a:schemeClr val="accent2"/>
                </a:solidFill>
                <a:effectLst>
                  <a:outerShdw blurRad="38100" dist="25400" dir="5400000" algn="ctr" rotWithShape="0">
                    <a:srgbClr val="6E747A">
                      <a:alpha val="43000"/>
                    </a:srgbClr>
                  </a:outerShdw>
                </a:effectLst>
              </a:rPr>
              <a:t>st</a:t>
            </a:r>
            <a:r>
              <a:rPr lang="en-US" sz="2800" dirty="0">
                <a:ln w="0"/>
                <a:solidFill>
                  <a:schemeClr val="accent2"/>
                </a:solidFill>
                <a:effectLst>
                  <a:outerShdw blurRad="38100" dist="25400" dir="5400000" algn="ctr" rotWithShape="0">
                    <a:srgbClr val="6E747A">
                      <a:alpha val="43000"/>
                    </a:srgbClr>
                  </a:outerShdw>
                </a:effectLst>
              </a:rPr>
              <a:t> Responders </a:t>
            </a:r>
            <a:endParaRPr lang="en-US" sz="2800" b="0" cap="none" spc="0" dirty="0">
              <a:ln w="0"/>
              <a:solidFill>
                <a:schemeClr val="accent2"/>
              </a:solidFill>
              <a:effectLst>
                <a:outerShdw blurRad="38100" dist="25400" dir="5400000" algn="ctr" rotWithShape="0">
                  <a:srgbClr val="6E747A">
                    <a:alpha val="43000"/>
                  </a:srgbClr>
                </a:outerShdw>
              </a:effectLst>
            </a:endParaRPr>
          </a:p>
        </p:txBody>
      </p:sp>
      <p:sp>
        <p:nvSpPr>
          <p:cNvPr id="8" name="TextBox 7">
            <a:extLst>
              <a:ext uri="{FF2B5EF4-FFF2-40B4-BE49-F238E27FC236}">
                <a16:creationId xmlns:a16="http://schemas.microsoft.com/office/drawing/2014/main" id="{0EF44067-D7C9-E9B7-CECE-507C76400667}"/>
              </a:ext>
            </a:extLst>
          </p:cNvPr>
          <p:cNvSpPr txBox="1"/>
          <p:nvPr/>
        </p:nvSpPr>
        <p:spPr>
          <a:xfrm>
            <a:off x="876300" y="6000750"/>
            <a:ext cx="10801350" cy="646331"/>
          </a:xfrm>
          <a:prstGeom prst="rect">
            <a:avLst/>
          </a:prstGeom>
          <a:noFill/>
        </p:spPr>
        <p:txBody>
          <a:bodyPr wrap="square" rtlCol="0">
            <a:spAutoFit/>
          </a:bodyPr>
          <a:lstStyle/>
          <a:p>
            <a:r>
              <a:rPr lang="en-US" dirty="0"/>
              <a:t>Comments:  To add a special treat, include a homemade cookie or a Little Debbie treat for the Veterans</a:t>
            </a:r>
          </a:p>
          <a:p>
            <a:r>
              <a:rPr lang="en-US" dirty="0"/>
              <a:t>If making baskets is too big of a project, just make some individual treat bags which the Responders will share</a:t>
            </a:r>
          </a:p>
        </p:txBody>
      </p:sp>
    </p:spTree>
    <p:extLst>
      <p:ext uri="{BB962C8B-B14F-4D97-AF65-F5344CB8AC3E}">
        <p14:creationId xmlns:p14="http://schemas.microsoft.com/office/powerpoint/2010/main" val="2691081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BD1B5-03E3-87FF-AB6F-2A5976A0680B}"/>
              </a:ext>
            </a:extLst>
          </p:cNvPr>
          <p:cNvSpPr>
            <a:spLocks noGrp="1"/>
          </p:cNvSpPr>
          <p:nvPr>
            <p:ph type="title"/>
          </p:nvPr>
        </p:nvSpPr>
        <p:spPr>
          <a:xfrm>
            <a:off x="838200" y="217341"/>
            <a:ext cx="10515600" cy="972345"/>
          </a:xfrm>
        </p:spPr>
        <p:txBody>
          <a:bodyPr/>
          <a:lstStyle/>
          <a:p>
            <a:pPr algn="ctr"/>
            <a:r>
              <a:rPr lang="en-US" dirty="0"/>
              <a:t>Take Ten Community Service Project Ideas</a:t>
            </a:r>
          </a:p>
        </p:txBody>
      </p:sp>
      <p:sp>
        <p:nvSpPr>
          <p:cNvPr id="3" name="Content Placeholder 2">
            <a:extLst>
              <a:ext uri="{FF2B5EF4-FFF2-40B4-BE49-F238E27FC236}">
                <a16:creationId xmlns:a16="http://schemas.microsoft.com/office/drawing/2014/main" id="{18205BBE-B707-EE8F-316A-94D5A1C0D003}"/>
              </a:ext>
            </a:extLst>
          </p:cNvPr>
          <p:cNvSpPr>
            <a:spLocks noGrp="1"/>
          </p:cNvSpPr>
          <p:nvPr>
            <p:ph sz="half" idx="1"/>
          </p:nvPr>
        </p:nvSpPr>
        <p:spPr>
          <a:xfrm>
            <a:off x="838200" y="1543049"/>
            <a:ext cx="5181600" cy="4193309"/>
          </a:xfrm>
          <a:ln>
            <a:solidFill>
              <a:srgbClr val="009999"/>
            </a:solidFill>
          </a:ln>
        </p:spPr>
        <p:txBody>
          <a:bodyPr>
            <a:normAutofit/>
          </a:bodyPr>
          <a:lstStyle/>
          <a:p>
            <a:pPr marL="0" indent="0">
              <a:buNone/>
            </a:pPr>
            <a:r>
              <a:rPr lang="en-US" sz="2000" dirty="0"/>
              <a:t>March is Read Across America Month.</a:t>
            </a:r>
          </a:p>
          <a:p>
            <a:pPr marL="0" indent="0">
              <a:buNone/>
            </a:pPr>
            <a:r>
              <a:rPr lang="en-US" sz="2000" dirty="0"/>
              <a:t>Here are a couple of service project ideas:</a:t>
            </a:r>
          </a:p>
          <a:p>
            <a:r>
              <a:rPr lang="en-US" sz="2000" dirty="0"/>
              <a:t>Do a book drive – ask each member to bring a book or 2 to donate.  Take them to a  homeless shelter or a battered women’s shelter if they allow children to stay.  </a:t>
            </a:r>
          </a:p>
          <a:p>
            <a:r>
              <a:rPr lang="en-US" sz="2000" dirty="0"/>
              <a:t>To add to the books you are donating, you can have club members make drawing books.  </a:t>
            </a:r>
          </a:p>
          <a:p>
            <a:pPr lvl="1"/>
            <a:r>
              <a:rPr lang="en-US" sz="1600" dirty="0"/>
              <a:t>Cut copy paper in half so that it is 81/2 x 5 ½”</a:t>
            </a:r>
          </a:p>
          <a:p>
            <a:pPr lvl="1"/>
            <a:r>
              <a:rPr lang="en-US" sz="1600" dirty="0"/>
              <a:t>Use the 81/2 x 11” scrapbooking cardstock to make the cover.  Punch 2 holes om the left side and tie it together with string or yarn</a:t>
            </a:r>
          </a:p>
          <a:p>
            <a:pPr lvl="1"/>
            <a:r>
              <a:rPr lang="en-US" sz="1600" dirty="0"/>
              <a:t>If you can afford it put in a box of markers or crayons and a couple of pencils.  Put it all in a baggy.</a:t>
            </a:r>
          </a:p>
          <a:p>
            <a:pPr marL="0" indent="0">
              <a:buNone/>
            </a:pPr>
            <a:endParaRPr lang="en-US" sz="2000" dirty="0"/>
          </a:p>
          <a:p>
            <a:pPr marL="0" indent="0">
              <a:buNone/>
            </a:pPr>
            <a:endParaRPr lang="en-US" sz="2000" dirty="0"/>
          </a:p>
          <a:p>
            <a:pPr marL="0" indent="0">
              <a:buNone/>
            </a:pPr>
            <a:endParaRPr lang="en-US" dirty="0"/>
          </a:p>
        </p:txBody>
      </p:sp>
      <p:sp>
        <p:nvSpPr>
          <p:cNvPr id="4" name="Content Placeholder 3">
            <a:extLst>
              <a:ext uri="{FF2B5EF4-FFF2-40B4-BE49-F238E27FC236}">
                <a16:creationId xmlns:a16="http://schemas.microsoft.com/office/drawing/2014/main" id="{DA212241-F071-9364-9074-6519BD31488F}"/>
              </a:ext>
            </a:extLst>
          </p:cNvPr>
          <p:cNvSpPr>
            <a:spLocks noGrp="1"/>
          </p:cNvSpPr>
          <p:nvPr>
            <p:ph sz="half" idx="2"/>
          </p:nvPr>
        </p:nvSpPr>
        <p:spPr>
          <a:xfrm>
            <a:off x="6191250" y="1553385"/>
            <a:ext cx="5486400" cy="4193309"/>
          </a:xfrm>
          <a:ln>
            <a:solidFill>
              <a:srgbClr val="009999"/>
            </a:solidFill>
          </a:ln>
        </p:spPr>
        <p:txBody>
          <a:bodyPr>
            <a:noAutofit/>
          </a:bodyPr>
          <a:lstStyle/>
          <a:p>
            <a:pPr marL="0" indent="0">
              <a:buNone/>
            </a:pPr>
            <a:r>
              <a:rPr lang="en-US" sz="1800" dirty="0"/>
              <a:t>Dr. Seuss’s birthday is celebrated on March 2 this year.  Here is a fun service project you can do:</a:t>
            </a:r>
          </a:p>
          <a:p>
            <a:pPr marL="0" indent="0">
              <a:buNone/>
            </a:pPr>
            <a:r>
              <a:rPr lang="en-US" sz="1800" dirty="0"/>
              <a:t>       * Create Dr Seuss Hat kits to donate to a kindergarten or preschool class.</a:t>
            </a:r>
          </a:p>
          <a:p>
            <a:pPr marL="0" indent="0">
              <a:buNone/>
            </a:pPr>
            <a:r>
              <a:rPr lang="en-US" sz="1800" dirty="0"/>
              <a:t>	* Use the computer to print a series of lines onto cardstock.  These will be the hat stripes that make the Cat in the Hat </a:t>
            </a:r>
            <a:r>
              <a:rPr lang="en-US" sz="1800" dirty="0" err="1"/>
              <a:t>hat</a:t>
            </a:r>
            <a:r>
              <a:rPr lang="en-US" sz="1800" dirty="0"/>
              <a:t>. </a:t>
            </a:r>
          </a:p>
          <a:p>
            <a:pPr marL="0" indent="0">
              <a:buNone/>
            </a:pPr>
            <a:r>
              <a:rPr lang="en-US" sz="1800" dirty="0"/>
              <a:t>	* Cut 11” long strips of cardstock about 1&amp;1/2” wide and staple a strip to each edge of the hat to make the band to go around the head</a:t>
            </a:r>
          </a:p>
          <a:p>
            <a:pPr marL="0" indent="0">
              <a:buNone/>
            </a:pPr>
            <a:r>
              <a:rPr lang="en-US" sz="1800" dirty="0"/>
              <a:t>* If you want a really rewarding experience, find a preschool that would allow you to come in after the kiddos get out of school and read books to them and sing Happy Birthday to Dr. Seuss!</a:t>
            </a:r>
          </a:p>
        </p:txBody>
      </p:sp>
      <p:sp>
        <p:nvSpPr>
          <p:cNvPr id="5" name="Rectangle 4">
            <a:extLst>
              <a:ext uri="{FF2B5EF4-FFF2-40B4-BE49-F238E27FC236}">
                <a16:creationId xmlns:a16="http://schemas.microsoft.com/office/drawing/2014/main" id="{EB703E41-0DFA-F9E3-AB75-88C114E4F61C}"/>
              </a:ext>
            </a:extLst>
          </p:cNvPr>
          <p:cNvSpPr/>
          <p:nvPr/>
        </p:nvSpPr>
        <p:spPr>
          <a:xfrm>
            <a:off x="914400" y="1072073"/>
            <a:ext cx="5181600" cy="523220"/>
          </a:xfrm>
          <a:prstGeom prst="rect">
            <a:avLst/>
          </a:prstGeom>
          <a:noFill/>
        </p:spPr>
        <p:txBody>
          <a:bodyPr wrap="square" lIns="91440" tIns="45720" rIns="91440" bIns="45720">
            <a:spAutoFit/>
          </a:bodyPr>
          <a:lstStyle/>
          <a:p>
            <a:pPr algn="ctr"/>
            <a:r>
              <a:rPr lang="en-US" sz="2800" dirty="0">
                <a:ln w="0"/>
                <a:solidFill>
                  <a:schemeClr val="accent2"/>
                </a:solidFill>
                <a:effectLst>
                  <a:outerShdw blurRad="38100" dist="25400" dir="5400000" algn="ctr" rotWithShape="0">
                    <a:srgbClr val="6E747A">
                      <a:alpha val="43000"/>
                    </a:srgbClr>
                  </a:outerShdw>
                </a:effectLst>
              </a:rPr>
              <a:t>  Read Across America</a:t>
            </a:r>
            <a:endParaRPr lang="en-US" sz="2800" b="0" cap="none" spc="0" dirty="0">
              <a:ln w="0"/>
              <a:solidFill>
                <a:schemeClr val="accent2"/>
              </a:solidFill>
              <a:effectLst>
                <a:outerShdw blurRad="38100" dist="25400" dir="5400000" algn="ctr" rotWithShape="0">
                  <a:srgbClr val="6E747A">
                    <a:alpha val="43000"/>
                  </a:srgbClr>
                </a:outerShdw>
              </a:effectLst>
            </a:endParaRPr>
          </a:p>
        </p:txBody>
      </p:sp>
      <p:sp>
        <p:nvSpPr>
          <p:cNvPr id="10" name="Content Placeholder 2">
            <a:extLst>
              <a:ext uri="{FF2B5EF4-FFF2-40B4-BE49-F238E27FC236}">
                <a16:creationId xmlns:a16="http://schemas.microsoft.com/office/drawing/2014/main" id="{1C7B26C4-17A8-7F0A-7834-9D228CF317C7}"/>
              </a:ext>
            </a:extLst>
          </p:cNvPr>
          <p:cNvSpPr txBox="1">
            <a:spLocks/>
          </p:cNvSpPr>
          <p:nvPr/>
        </p:nvSpPr>
        <p:spPr>
          <a:xfrm>
            <a:off x="838200" y="5857524"/>
            <a:ext cx="10820400" cy="801652"/>
          </a:xfrm>
          <a:prstGeom prst="rect">
            <a:avLst/>
          </a:prstGeom>
          <a:ln>
            <a:solidFill>
              <a:srgbClr val="009999"/>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
        <p:nvSpPr>
          <p:cNvPr id="6" name="Rectangle 5">
            <a:extLst>
              <a:ext uri="{FF2B5EF4-FFF2-40B4-BE49-F238E27FC236}">
                <a16:creationId xmlns:a16="http://schemas.microsoft.com/office/drawing/2014/main" id="{709E484E-07FE-49C6-DBAA-49155A5C5C0C}"/>
              </a:ext>
            </a:extLst>
          </p:cNvPr>
          <p:cNvSpPr/>
          <p:nvPr/>
        </p:nvSpPr>
        <p:spPr>
          <a:xfrm>
            <a:off x="6191250" y="1000476"/>
            <a:ext cx="5467350" cy="523220"/>
          </a:xfrm>
          <a:prstGeom prst="rect">
            <a:avLst/>
          </a:prstGeom>
          <a:noFill/>
        </p:spPr>
        <p:txBody>
          <a:bodyPr wrap="square" lIns="91440" tIns="45720" rIns="91440" bIns="45720">
            <a:spAutoFit/>
          </a:bodyPr>
          <a:lstStyle/>
          <a:p>
            <a:pPr algn="ctr"/>
            <a:r>
              <a:rPr lang="en-US" sz="2800" dirty="0">
                <a:ln w="0"/>
                <a:solidFill>
                  <a:schemeClr val="accent2"/>
                </a:solidFill>
                <a:effectLst>
                  <a:outerShdw blurRad="38100" dist="25400" dir="5400000" algn="ctr" rotWithShape="0">
                    <a:srgbClr val="6E747A">
                      <a:alpha val="43000"/>
                    </a:srgbClr>
                  </a:outerShdw>
                </a:effectLst>
              </a:rPr>
              <a:t>  Dr. Seuss Day</a:t>
            </a:r>
            <a:endParaRPr lang="en-US" sz="2800" b="0" cap="none" spc="0" dirty="0">
              <a:ln w="0"/>
              <a:solidFill>
                <a:schemeClr val="accent2"/>
              </a:solidFill>
              <a:effectLst>
                <a:outerShdw blurRad="38100" dist="25400" dir="5400000" algn="ctr" rotWithShape="0">
                  <a:srgbClr val="6E747A">
                    <a:alpha val="43000"/>
                  </a:srgbClr>
                </a:outerShdw>
              </a:effectLst>
            </a:endParaRPr>
          </a:p>
        </p:txBody>
      </p:sp>
      <p:sp>
        <p:nvSpPr>
          <p:cNvPr id="8" name="TextBox 7">
            <a:extLst>
              <a:ext uri="{FF2B5EF4-FFF2-40B4-BE49-F238E27FC236}">
                <a16:creationId xmlns:a16="http://schemas.microsoft.com/office/drawing/2014/main" id="{0EF44067-D7C9-E9B7-CECE-507C76400667}"/>
              </a:ext>
            </a:extLst>
          </p:cNvPr>
          <p:cNvSpPr txBox="1"/>
          <p:nvPr/>
        </p:nvSpPr>
        <p:spPr>
          <a:xfrm>
            <a:off x="876300" y="5523514"/>
            <a:ext cx="10801350" cy="923330"/>
          </a:xfrm>
          <a:prstGeom prst="rect">
            <a:avLst/>
          </a:prstGeom>
          <a:noFill/>
        </p:spPr>
        <p:txBody>
          <a:bodyPr wrap="square" rtlCol="0">
            <a:spAutoFit/>
          </a:bodyPr>
          <a:lstStyle/>
          <a:p>
            <a:pPr marL="0" indent="0">
              <a:buNone/>
            </a:pPr>
            <a:endParaRPr lang="en-US" sz="1800" dirty="0"/>
          </a:p>
          <a:p>
            <a:pPr marL="0" indent="0">
              <a:buNone/>
            </a:pPr>
            <a:r>
              <a:rPr lang="en-US" dirty="0"/>
              <a:t>St. Patrick’s Day Playdough:</a:t>
            </a:r>
            <a:r>
              <a:rPr lang="en-US" sz="1800" dirty="0"/>
              <a:t>  If you have somewhere to take it, make green playdough to give to a Kindergarten classroom or a preschool classroom. There are lots of different recipes.  </a:t>
            </a:r>
          </a:p>
        </p:txBody>
      </p:sp>
    </p:spTree>
    <p:extLst>
      <p:ext uri="{BB962C8B-B14F-4D97-AF65-F5344CB8AC3E}">
        <p14:creationId xmlns:p14="http://schemas.microsoft.com/office/powerpoint/2010/main" val="3239866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BD1B5-03E3-87FF-AB6F-2A5976A0680B}"/>
              </a:ext>
            </a:extLst>
          </p:cNvPr>
          <p:cNvSpPr>
            <a:spLocks noGrp="1"/>
          </p:cNvSpPr>
          <p:nvPr>
            <p:ph type="title"/>
          </p:nvPr>
        </p:nvSpPr>
        <p:spPr>
          <a:xfrm>
            <a:off x="876300" y="194085"/>
            <a:ext cx="10515600" cy="972345"/>
          </a:xfrm>
        </p:spPr>
        <p:txBody>
          <a:bodyPr/>
          <a:lstStyle/>
          <a:p>
            <a:pPr algn="ctr"/>
            <a:r>
              <a:rPr lang="en-US" dirty="0"/>
              <a:t>Take Ten Community Service Project Ideas</a:t>
            </a:r>
          </a:p>
        </p:txBody>
      </p:sp>
      <p:sp>
        <p:nvSpPr>
          <p:cNvPr id="3" name="Content Placeholder 2">
            <a:extLst>
              <a:ext uri="{FF2B5EF4-FFF2-40B4-BE49-F238E27FC236}">
                <a16:creationId xmlns:a16="http://schemas.microsoft.com/office/drawing/2014/main" id="{18205BBE-B707-EE8F-316A-94D5A1C0D003}"/>
              </a:ext>
            </a:extLst>
          </p:cNvPr>
          <p:cNvSpPr>
            <a:spLocks noGrp="1"/>
          </p:cNvSpPr>
          <p:nvPr>
            <p:ph sz="half" idx="1"/>
          </p:nvPr>
        </p:nvSpPr>
        <p:spPr>
          <a:xfrm>
            <a:off x="838200" y="1543049"/>
            <a:ext cx="5181600" cy="4819651"/>
          </a:xfrm>
          <a:ln>
            <a:solidFill>
              <a:srgbClr val="009999"/>
            </a:solidFill>
          </a:ln>
        </p:spPr>
        <p:txBody>
          <a:bodyPr>
            <a:normAutofit fontScale="92500" lnSpcReduction="10000"/>
          </a:bodyPr>
          <a:lstStyle/>
          <a:p>
            <a:pPr marL="0" indent="0">
              <a:buNone/>
            </a:pPr>
            <a:r>
              <a:rPr lang="en-US" dirty="0"/>
              <a:t>Easy to Make Go Fish or Matching Game Cards</a:t>
            </a:r>
          </a:p>
          <a:p>
            <a:pPr marL="0" indent="0">
              <a:buNone/>
            </a:pPr>
            <a:r>
              <a:rPr lang="en-US" sz="2000" dirty="0"/>
              <a:t>Supplies:  Cardstock, Stickers with probably 5 or 6 different pictures and at least 4 of the same picture for a total of 20 or 24 cards</a:t>
            </a:r>
          </a:p>
          <a:p>
            <a:pPr marL="0" indent="0">
              <a:buNone/>
            </a:pPr>
            <a:r>
              <a:rPr lang="en-US" sz="2000" dirty="0"/>
              <a:t>Cut the sheets of cardstock into 9 pieces for the cards.</a:t>
            </a:r>
          </a:p>
          <a:p>
            <a:pPr marL="0" indent="0">
              <a:buNone/>
            </a:pPr>
            <a:r>
              <a:rPr lang="en-US" sz="2000" dirty="0"/>
              <a:t>Place a sticker on each card.  </a:t>
            </a:r>
          </a:p>
          <a:p>
            <a:pPr marL="0" indent="0">
              <a:buNone/>
            </a:pPr>
            <a:r>
              <a:rPr lang="en-US" sz="2000" dirty="0"/>
              <a:t>Use one card to write the instructions on:</a:t>
            </a:r>
          </a:p>
          <a:p>
            <a:pPr marL="0" indent="0">
              <a:buNone/>
            </a:pPr>
            <a:r>
              <a:rPr lang="en-US" sz="2000" dirty="0"/>
              <a:t>   “ Mix up the cards. Turn them upside down.</a:t>
            </a:r>
          </a:p>
          <a:p>
            <a:pPr marL="0" indent="0">
              <a:buNone/>
            </a:pPr>
            <a:r>
              <a:rPr lang="en-US" sz="2000" dirty="0"/>
              <a:t>    and lay then out on the table upside down.</a:t>
            </a:r>
          </a:p>
          <a:p>
            <a:pPr marL="0" indent="0">
              <a:buNone/>
            </a:pPr>
            <a:r>
              <a:rPr lang="en-US" sz="2000" dirty="0"/>
              <a:t>   Each player turns over 2 cards.  If they match they keep them.  If not, they lay them back down.  Then it is the next person’s turn either way.  The person with the most matches wins”</a:t>
            </a:r>
          </a:p>
          <a:p>
            <a:pPr marL="0" indent="0">
              <a:buNone/>
            </a:pPr>
            <a:endParaRPr lang="en-US" sz="2000" dirty="0"/>
          </a:p>
          <a:p>
            <a:pPr marL="0" indent="0">
              <a:buNone/>
            </a:pPr>
            <a:endParaRPr lang="en-US" sz="2000" dirty="0"/>
          </a:p>
        </p:txBody>
      </p:sp>
      <p:sp>
        <p:nvSpPr>
          <p:cNvPr id="4" name="Content Placeholder 3">
            <a:extLst>
              <a:ext uri="{FF2B5EF4-FFF2-40B4-BE49-F238E27FC236}">
                <a16:creationId xmlns:a16="http://schemas.microsoft.com/office/drawing/2014/main" id="{DA212241-F071-9364-9074-6519BD31488F}"/>
              </a:ext>
            </a:extLst>
          </p:cNvPr>
          <p:cNvSpPr>
            <a:spLocks noGrp="1"/>
          </p:cNvSpPr>
          <p:nvPr>
            <p:ph sz="half" idx="2"/>
          </p:nvPr>
        </p:nvSpPr>
        <p:spPr>
          <a:xfrm>
            <a:off x="6191250" y="1553385"/>
            <a:ext cx="5486400" cy="4193309"/>
          </a:xfrm>
          <a:ln>
            <a:solidFill>
              <a:srgbClr val="009999"/>
            </a:solidFill>
          </a:ln>
        </p:spPr>
        <p:txBody>
          <a:bodyPr>
            <a:noAutofit/>
          </a:bodyPr>
          <a:lstStyle/>
          <a:p>
            <a:pPr marL="0" indent="0">
              <a:buNone/>
            </a:pPr>
            <a:r>
              <a:rPr lang="en-US" sz="1800" dirty="0"/>
              <a:t>If you have the opportunity to participate in a community wide celebration for Month of the Young Child, I encourage you to do so.  It not only is a rewarding community service project for your members, it builds leadership skills as well.</a:t>
            </a:r>
          </a:p>
          <a:p>
            <a:pPr marL="0" indent="0">
              <a:buNone/>
            </a:pPr>
            <a:r>
              <a:rPr lang="en-US" sz="1800" dirty="0"/>
              <a:t>Ideas:  Make clothespin butterflies with fruit snack wings</a:t>
            </a:r>
          </a:p>
          <a:p>
            <a:pPr marL="0" indent="0">
              <a:buNone/>
            </a:pPr>
            <a:r>
              <a:rPr lang="en-US" sz="1800" dirty="0"/>
              <a:t>             Plant seeds</a:t>
            </a:r>
          </a:p>
          <a:p>
            <a:pPr marL="0" indent="0">
              <a:buNone/>
            </a:pPr>
            <a:r>
              <a:rPr lang="en-US" sz="1800" dirty="0"/>
              <a:t>             Help them make the drawing books as earlier explained</a:t>
            </a:r>
          </a:p>
          <a:p>
            <a:pPr marL="0" indent="0">
              <a:buNone/>
            </a:pPr>
            <a:r>
              <a:rPr lang="en-US" sz="1800" dirty="0"/>
              <a:t>             Make a magnet bookmark</a:t>
            </a:r>
          </a:p>
          <a:p>
            <a:pPr marL="0" indent="0">
              <a:buNone/>
            </a:pPr>
            <a:r>
              <a:rPr lang="en-US" sz="1800" dirty="0"/>
              <a:t>            	</a:t>
            </a:r>
          </a:p>
        </p:txBody>
      </p:sp>
      <p:sp>
        <p:nvSpPr>
          <p:cNvPr id="5" name="Rectangle 4">
            <a:extLst>
              <a:ext uri="{FF2B5EF4-FFF2-40B4-BE49-F238E27FC236}">
                <a16:creationId xmlns:a16="http://schemas.microsoft.com/office/drawing/2014/main" id="{EB703E41-0DFA-F9E3-AB75-88C114E4F61C}"/>
              </a:ext>
            </a:extLst>
          </p:cNvPr>
          <p:cNvSpPr/>
          <p:nvPr/>
        </p:nvSpPr>
        <p:spPr>
          <a:xfrm>
            <a:off x="838200" y="973718"/>
            <a:ext cx="10839450" cy="523220"/>
          </a:xfrm>
          <a:prstGeom prst="rect">
            <a:avLst/>
          </a:prstGeom>
          <a:noFill/>
        </p:spPr>
        <p:txBody>
          <a:bodyPr wrap="square" lIns="91440" tIns="45720" rIns="91440" bIns="45720">
            <a:spAutoFit/>
          </a:bodyPr>
          <a:lstStyle/>
          <a:p>
            <a:pPr algn="ctr"/>
            <a:r>
              <a:rPr lang="en-US" sz="2800" dirty="0">
                <a:ln w="0"/>
                <a:solidFill>
                  <a:schemeClr val="accent2"/>
                </a:solidFill>
                <a:effectLst>
                  <a:outerShdw blurRad="38100" dist="25400" dir="5400000" algn="ctr" rotWithShape="0">
                    <a:srgbClr val="6E747A">
                      <a:alpha val="43000"/>
                    </a:srgbClr>
                  </a:outerShdw>
                </a:effectLst>
              </a:rPr>
              <a:t>  April is Month of the Young Child</a:t>
            </a:r>
            <a:endParaRPr lang="en-US" sz="2800" b="0" cap="none" spc="0" dirty="0">
              <a:ln w="0"/>
              <a:solidFill>
                <a:schemeClr val="accent2"/>
              </a:solidFill>
              <a:effectLst>
                <a:outerShdw blurRad="38100" dist="25400" dir="5400000" algn="ctr" rotWithShape="0">
                  <a:srgbClr val="6E747A">
                    <a:alpha val="43000"/>
                  </a:srgbClr>
                </a:outerShdw>
              </a:effectLst>
            </a:endParaRPr>
          </a:p>
        </p:txBody>
      </p:sp>
      <p:sp>
        <p:nvSpPr>
          <p:cNvPr id="6" name="Rectangle 5">
            <a:extLst>
              <a:ext uri="{FF2B5EF4-FFF2-40B4-BE49-F238E27FC236}">
                <a16:creationId xmlns:a16="http://schemas.microsoft.com/office/drawing/2014/main" id="{709E484E-07FE-49C6-DBAA-49155A5C5C0C}"/>
              </a:ext>
            </a:extLst>
          </p:cNvPr>
          <p:cNvSpPr/>
          <p:nvPr/>
        </p:nvSpPr>
        <p:spPr>
          <a:xfrm>
            <a:off x="10382250" y="860852"/>
            <a:ext cx="5429250" cy="523220"/>
          </a:xfrm>
          <a:prstGeom prst="rect">
            <a:avLst/>
          </a:prstGeom>
          <a:noFill/>
        </p:spPr>
        <p:txBody>
          <a:bodyPr wrap="square" lIns="91440" tIns="45720" rIns="91440" bIns="45720">
            <a:spAutoFit/>
          </a:bodyPr>
          <a:lstStyle/>
          <a:p>
            <a:pPr algn="ctr"/>
            <a:r>
              <a:rPr lang="en-US" sz="2800" dirty="0">
                <a:ln w="0"/>
                <a:solidFill>
                  <a:schemeClr val="accent2"/>
                </a:solidFill>
                <a:effectLst>
                  <a:outerShdw blurRad="38100" dist="25400" dir="5400000" algn="ctr" rotWithShape="0">
                    <a:srgbClr val="6E747A">
                      <a:alpha val="43000"/>
                    </a:srgbClr>
                  </a:outerShdw>
                </a:effectLst>
              </a:rPr>
              <a:t>  Dr. Seuss Day</a:t>
            </a:r>
            <a:endParaRPr lang="en-US" sz="2800" b="0" cap="none" spc="0" dirty="0">
              <a:ln w="0"/>
              <a:solidFill>
                <a:schemeClr val="accent2"/>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6594852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958</TotalTime>
  <Words>1888</Words>
  <Application>Microsoft Macintosh PowerPoint</Application>
  <PresentationFormat>Widescreen</PresentationFormat>
  <Paragraphs>137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  Easy  Community Service  Project Ideas!</vt:lpstr>
      <vt:lpstr>I Pledge… My Hands to Larger Service for my club, my community, my country &amp; my world</vt:lpstr>
      <vt:lpstr>Club Meeting Community Service Projects</vt:lpstr>
      <vt:lpstr> Take Ten Community Service Project Ideas</vt:lpstr>
      <vt:lpstr> Take Ten Community Service Project Ideas</vt:lpstr>
      <vt:lpstr> Take Ten Community Service Project Ideas</vt:lpstr>
      <vt:lpstr>Take Ten Community Service Project Ideas</vt:lpstr>
      <vt:lpstr>Take Ten Community Service Project Ideas</vt:lpstr>
      <vt:lpstr>Take Ten Community Service Project Ideas</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Easy  Community Service  Project Ideas!</dc:title>
  <dc:creator>Grooms, Cynthia L CIV (USA)</dc:creator>
  <cp:lastModifiedBy>Cheryl Butterfield</cp:lastModifiedBy>
  <cp:revision>7</cp:revision>
  <cp:lastPrinted>2023-10-05T17:03:20Z</cp:lastPrinted>
  <dcterms:created xsi:type="dcterms:W3CDTF">2023-10-04T17:39:01Z</dcterms:created>
  <dcterms:modified xsi:type="dcterms:W3CDTF">2023-10-10T17:07:46Z</dcterms:modified>
</cp:coreProperties>
</file>